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4"/>
  </p:notesMasterIdLst>
  <p:sldIdLst>
    <p:sldId id="256" r:id="rId2"/>
    <p:sldId id="260" r:id="rId3"/>
    <p:sldId id="307" r:id="rId4"/>
    <p:sldId id="308" r:id="rId5"/>
    <p:sldId id="310" r:id="rId6"/>
    <p:sldId id="313" r:id="rId7"/>
    <p:sldId id="315" r:id="rId8"/>
    <p:sldId id="320" r:id="rId9"/>
    <p:sldId id="324" r:id="rId10"/>
    <p:sldId id="335" r:id="rId11"/>
    <p:sldId id="328" r:id="rId12"/>
    <p:sldId id="345" r:id="rId13"/>
    <p:sldId id="330" r:id="rId14"/>
    <p:sldId id="340" r:id="rId15"/>
    <p:sldId id="341" r:id="rId16"/>
    <p:sldId id="347" r:id="rId17"/>
    <p:sldId id="270" r:id="rId18"/>
    <p:sldId id="348" r:id="rId19"/>
    <p:sldId id="336" r:id="rId20"/>
    <p:sldId id="275" r:id="rId21"/>
    <p:sldId id="337" r:id="rId22"/>
    <p:sldId id="349" r:id="rId23"/>
  </p:sldIdLst>
  <p:sldSz cx="9144000" cy="6858000" type="screen4x3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66CCFF"/>
    <a:srgbClr val="99FFCC"/>
    <a:srgbClr val="CCFF66"/>
    <a:srgbClr val="DCE74D"/>
    <a:srgbClr val="F2F2EE"/>
    <a:srgbClr val="0000CC"/>
    <a:srgbClr val="DF8A55"/>
    <a:srgbClr val="639729"/>
    <a:srgbClr val="CE6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8" autoAdjust="0"/>
    <p:restoredTop sz="96581" autoAdjust="0"/>
  </p:normalViewPr>
  <p:slideViewPr>
    <p:cSldViewPr>
      <p:cViewPr varScale="1">
        <p:scale>
          <a:sx n="111" d="100"/>
          <a:sy n="111" d="100"/>
        </p:scale>
        <p:origin x="163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74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60747347721785"/>
          <c:y val="3.0591346557639006E-2"/>
          <c:w val="0.56937100231973015"/>
          <c:h val="0.8248579905401213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50000">
                  <a:srgbClr val="CEB966">
                    <a:tint val="44500"/>
                    <a:satMod val="160000"/>
                  </a:srgbClr>
                </a:gs>
                <a:gs pos="100000">
                  <a:srgbClr val="CEB966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50800" dir="5400000" algn="ctr" rotWithShape="0">
                <a:schemeClr val="accent3">
                  <a:lumMod val="7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c:spPr>
          <c:explosion val="1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aseline="0" dirty="0" smtClean="0"/>
                      <a:t>Н</a:t>
                    </a:r>
                    <a:r>
                      <a:rPr lang="ru-RU" dirty="0" smtClean="0"/>
                      <a:t>алоговые </a:t>
                    </a:r>
                    <a:r>
                      <a:rPr lang="ru-RU" dirty="0"/>
                      <a:t>доходы  </a:t>
                    </a:r>
                    <a:r>
                      <a:rPr lang="ru-RU" dirty="0" smtClean="0"/>
                      <a:t>26,5 %</a:t>
                    </a:r>
                  </a:p>
                  <a:p>
                    <a:r>
                      <a:rPr lang="ru-RU" baseline="0" dirty="0" smtClean="0"/>
                      <a:t>139 536,60 </a:t>
                    </a:r>
                    <a:r>
                      <a:rPr lang="ru-RU" dirty="0" smtClean="0"/>
                      <a:t>тыс. рублей</a:t>
                    </a:r>
                  </a:p>
                  <a:p>
                    <a:endParaRPr lang="ru-RU" dirty="0"/>
                  </a:p>
                </c:rich>
              </c:tx>
              <c:showLegendKey val="1"/>
              <c:showVal val="0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43D-4EB5-89C4-26C01557D51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aseline="0" dirty="0" smtClean="0"/>
                      <a:t>Н</a:t>
                    </a:r>
                    <a:r>
                      <a:rPr lang="ru-RU" dirty="0" smtClean="0"/>
                      <a:t>еналоговые </a:t>
                    </a:r>
                    <a:r>
                      <a:rPr lang="ru-RU" dirty="0"/>
                      <a:t>доходы </a:t>
                    </a:r>
                    <a:r>
                      <a:rPr lang="ru-RU" dirty="0" smtClean="0"/>
                      <a:t>2,6 %</a:t>
                    </a:r>
                  </a:p>
                  <a:p>
                    <a:r>
                      <a:rPr lang="ru-RU" dirty="0" smtClean="0"/>
                      <a:t>13 362,80 тыс. рублей</a:t>
                    </a:r>
                  </a:p>
                  <a:p>
                    <a:endParaRPr lang="ru-RU" dirty="0"/>
                  </a:p>
                </c:rich>
              </c:tx>
              <c:showLegendKey val="1"/>
              <c:showVal val="0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43D-4EB5-89C4-26C01557D51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bg1"/>
                        </a:solidFill>
                      </a:rPr>
                      <a:t>Безвозмездные </a:t>
                    </a:r>
                    <a:r>
                      <a:rPr lang="ru-RU" sz="1200" baseline="0" dirty="0">
                        <a:solidFill>
                          <a:schemeClr val="bg1"/>
                        </a:solidFill>
                      </a:rPr>
                      <a:t>поступления </a:t>
                    </a:r>
                    <a:endParaRPr lang="ru-RU" sz="1200" baseline="0" dirty="0" smtClean="0">
                      <a:solidFill>
                        <a:schemeClr val="bg1"/>
                      </a:solidFill>
                    </a:endParaRPr>
                  </a:p>
                  <a:p>
                    <a:r>
                      <a:rPr lang="ru-RU" sz="1200" baseline="0" dirty="0" smtClean="0">
                        <a:solidFill>
                          <a:schemeClr val="bg1"/>
                        </a:solidFill>
                      </a:rPr>
                      <a:t>70,9 %</a:t>
                    </a:r>
                  </a:p>
                  <a:p>
                    <a:r>
                      <a:rPr lang="ru-RU" sz="1200" baseline="0" dirty="0" smtClean="0">
                        <a:solidFill>
                          <a:schemeClr val="bg1"/>
                        </a:solidFill>
                      </a:rPr>
                      <a:t>315 615,50 тыс. рублей</a:t>
                    </a:r>
                  </a:p>
                  <a:p>
                    <a:endParaRPr lang="ru-RU" sz="1200" baseline="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43D-4EB5-89C4-26C01557D514}"/>
                </c:ext>
              </c:extLst>
            </c:dLbl>
            <c:spPr>
              <a:noFill/>
              <a:ln>
                <a:noFill/>
              </a:ln>
              <a:effectLst>
                <a:innerShdw blurRad="63500" dist="50800" dir="5400000">
                  <a:schemeClr val="bg1">
                    <a:alpha val="50000"/>
                  </a:schemeClr>
                </a:innerShdw>
              </a:effectLst>
            </c:spPr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1"/>
            <c:showVal val="0"/>
            <c:showCatName val="1"/>
            <c:showSerName val="1"/>
            <c:showPercent val="1"/>
            <c:showBubbleSize val="1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•Налоговые доходы 29,8 %</c:v>
                </c:pt>
                <c:pt idx="1">
                  <c:v>•Неналоговые доходы 2,9 %</c:v>
                </c:pt>
                <c:pt idx="2">
                  <c:v>•Безвозмездные поступления 67,3 %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139536.6</c:v>
                </c:pt>
                <c:pt idx="1">
                  <c:v>13362.8</c:v>
                </c:pt>
                <c:pt idx="2">
                  <c:v>315615.5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BB-4C13-9CD7-8E95D40FC44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•Налоговые доходы 29,8 %</c:v>
                </c:pt>
                <c:pt idx="1">
                  <c:v>•Неналоговые доходы 2,9 %</c:v>
                </c:pt>
                <c:pt idx="2">
                  <c:v>•Безвозмездные поступления 67,3 %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>
                  <c:v>29.782745436697954</c:v>
                </c:pt>
                <c:pt idx="1">
                  <c:v>2.8521611585885527</c:v>
                </c:pt>
                <c:pt idx="2">
                  <c:v>67.365093404713491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BB-4C13-9CD7-8E95D40FC441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317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97,3%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8FF-4BEB-9C7D-611C2F449AD5}"/>
                </c:ext>
              </c:extLst>
            </c:dLbl>
            <c:dLbl>
              <c:idx val="1"/>
              <c:layout>
                <c:manualLayout>
                  <c:x val="-1.0632276420733892E-2"/>
                  <c:y val="9.729697012493772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8FF-4BEB-9C7D-611C2F449AD5}"/>
                </c:ext>
              </c:extLst>
            </c:dLbl>
            <c:dLbl>
              <c:idx val="2"/>
              <c:layout>
                <c:manualLayout>
                  <c:x val="4.4595354826867981E-2"/>
                  <c:y val="-2.13917924765856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8FF-4BEB-9C7D-611C2F449AD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FF-4BEB-9C7D-611C2F449AD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8FF-4BEB-9C7D-611C2F449AD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•НДФЛ 97,3% (135 752,0 тыс.рублей)</c:v>
                </c:pt>
                <c:pt idx="1">
                  <c:v>•Доходы от уплаты акцизов 0,9%  (1292,8  тыс. рублей)</c:v>
                </c:pt>
                <c:pt idx="2">
                  <c:v>•Налог на совокупный доход 1,6% (2189,1 тыс. рублей)</c:v>
                </c:pt>
                <c:pt idx="3">
                  <c:v>•Земельный налог 0,1% (147,8 тыс.рублей)</c:v>
                </c:pt>
                <c:pt idx="4">
                  <c:v>•Налог на имущество 0,1% (154,9 тыс.рублей)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135751.99</c:v>
                </c:pt>
                <c:pt idx="1">
                  <c:v>1292.8</c:v>
                </c:pt>
                <c:pt idx="2">
                  <c:v>2189.1</c:v>
                </c:pt>
                <c:pt idx="3" formatCode="General">
                  <c:v>147.84</c:v>
                </c:pt>
                <c:pt idx="4" formatCode="General">
                  <c:v>154.88999999999999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BB-4C13-9CD7-8E95D40FC44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•НДФЛ 97,3% (135 752,0 тыс.рублей)</c:v>
                </c:pt>
                <c:pt idx="1">
                  <c:v>•Доходы от уплаты акцизов 0,9%  (1292,8  тыс. рублей)</c:v>
                </c:pt>
                <c:pt idx="2">
                  <c:v>•Налог на совокупный доход 1,6% (2189,1 тыс. рублей)</c:v>
                </c:pt>
                <c:pt idx="3">
                  <c:v>•Земельный налог 0,1% (147,8 тыс.рублей)</c:v>
                </c:pt>
                <c:pt idx="4">
                  <c:v>•Налог на имущество 0,1% (154,9 тыс.рублей)</c:v>
                </c:pt>
              </c:strCache>
            </c:strRef>
          </c:cat>
          <c:val>
            <c:numRef>
              <c:f>Лист1!$C$2:$C$6</c:f>
              <c:numCache>
                <c:formatCode>0.00</c:formatCode>
                <c:ptCount val="5"/>
                <c:pt idx="0">
                  <c:v>97.287715583192423</c:v>
                </c:pt>
                <c:pt idx="1">
                  <c:v>0.92649513797883309</c:v>
                </c:pt>
                <c:pt idx="2">
                  <c:v>1.5688354784571965</c:v>
                </c:pt>
                <c:pt idx="3">
                  <c:v>0.10595068162035171</c:v>
                </c:pt>
                <c:pt idx="4">
                  <c:v>0.11100311875119233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BB-4C13-9CD7-8E95D40FC44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5"/>
      <c:rotY val="3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734373560277925E-2"/>
          <c:y val="4.3758999009454222E-2"/>
          <c:w val="0.84062817123295508"/>
          <c:h val="0.74977467314511281"/>
        </c:manualLayout>
      </c:layout>
      <c:area3D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D27-4B57-BC1F-DBC8B96C84E3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D27-4B57-BC1F-DBC8B96C84E3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4D27-4B57-BC1F-DBC8B96C84E3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4D27-4B57-BC1F-DBC8B96C84E3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4D27-4B57-BC1F-DBC8B96C84E3}"/>
              </c:ext>
            </c:extLst>
          </c:dPt>
          <c:dPt>
            <c:idx val="5"/>
            <c:bubble3D val="0"/>
            <c:spPr>
              <a:solidFill>
                <a:schemeClr val="accent5">
                  <a:lumMod val="75000"/>
                </a:schemeClr>
              </a:solidFill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9BB-4C13-9CD7-8E95D40FC441}"/>
              </c:ext>
            </c:extLst>
          </c:dPt>
          <c:cat>
            <c:strRef>
              <c:f>Лист1!$A$2:$A$6</c:f>
              <c:strCache>
                <c:ptCount val="5"/>
                <c:pt idx="0">
                  <c:v>•От использования имущества     12 696,95 тыс. руб. (95,0 %)</c:v>
                </c:pt>
                <c:pt idx="1">
                  <c:v>•Плата за негативное воздействие на окружающую среду 6,7 тыс рублей (0,1%)</c:v>
                </c:pt>
                <c:pt idx="2">
                  <c:v>•От оказания платных услуг казенными учреждениями 377,0 тыс.руб.       (2,8%)</c:v>
                </c:pt>
                <c:pt idx="3">
                  <c:v>•От реализации имущества 25,0 тыс. рублей (0,2%)</c:v>
                </c:pt>
                <c:pt idx="4">
                  <c:v>•Штрафы   256,9 тыс. рублей (1,9%)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12696.95</c:v>
                </c:pt>
                <c:pt idx="1">
                  <c:v>6.7</c:v>
                </c:pt>
                <c:pt idx="2" formatCode="General">
                  <c:v>377.04</c:v>
                </c:pt>
                <c:pt idx="3" formatCode="0.0">
                  <c:v>25.23</c:v>
                </c:pt>
                <c:pt idx="4" formatCode="General">
                  <c:v>256.87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BB-4C13-9CD7-8E95D40FC44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63000"/>
                      <a:satMod val="165000"/>
                    </a:schemeClr>
                  </a:gs>
                  <a:gs pos="30000">
                    <a:schemeClr val="accent1">
                      <a:shade val="58000"/>
                      <a:satMod val="165000"/>
                    </a:schemeClr>
                  </a:gs>
                  <a:gs pos="75000">
                    <a:schemeClr val="accent1">
                      <a:shade val="30000"/>
                      <a:satMod val="175000"/>
                    </a:schemeClr>
                  </a:gs>
                  <a:gs pos="100000">
                    <a:schemeClr val="accent1">
                      <a:shade val="15000"/>
                      <a:satMod val="175000"/>
                    </a:schemeClr>
                  </a:gs>
                </a:gsLst>
                <a:path path="circle">
                  <a:fillToRect l="5000" t="100000" r="120000" b="10000"/>
                </a:path>
              </a:gradFill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4D27-4B57-BC1F-DBC8B96C84E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63000"/>
                      <a:satMod val="165000"/>
                    </a:schemeClr>
                  </a:gs>
                  <a:gs pos="30000">
                    <a:schemeClr val="accent2">
                      <a:shade val="58000"/>
                      <a:satMod val="165000"/>
                    </a:schemeClr>
                  </a:gs>
                  <a:gs pos="75000">
                    <a:schemeClr val="accent2">
                      <a:shade val="30000"/>
                      <a:satMod val="175000"/>
                    </a:schemeClr>
                  </a:gs>
                  <a:gs pos="100000">
                    <a:schemeClr val="accent2">
                      <a:shade val="15000"/>
                      <a:satMod val="175000"/>
                    </a:schemeClr>
                  </a:gs>
                </a:gsLst>
                <a:path path="circle">
                  <a:fillToRect l="5000" t="100000" r="120000" b="10000"/>
                </a:path>
              </a:gradFill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4D27-4B57-BC1F-DBC8B96C84E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63000"/>
                      <a:satMod val="165000"/>
                    </a:schemeClr>
                  </a:gs>
                  <a:gs pos="30000">
                    <a:schemeClr val="accent3">
                      <a:shade val="58000"/>
                      <a:satMod val="165000"/>
                    </a:schemeClr>
                  </a:gs>
                  <a:gs pos="75000">
                    <a:schemeClr val="accent3">
                      <a:shade val="30000"/>
                      <a:satMod val="175000"/>
                    </a:schemeClr>
                  </a:gs>
                  <a:gs pos="100000">
                    <a:schemeClr val="accent3">
                      <a:shade val="15000"/>
                      <a:satMod val="175000"/>
                    </a:schemeClr>
                  </a:gs>
                </a:gsLst>
                <a:path path="circle">
                  <a:fillToRect l="5000" t="100000" r="120000" b="10000"/>
                </a:path>
              </a:gradFill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4D27-4B57-BC1F-DBC8B96C84E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63000"/>
                      <a:satMod val="165000"/>
                    </a:schemeClr>
                  </a:gs>
                  <a:gs pos="30000">
                    <a:schemeClr val="accent4">
                      <a:shade val="58000"/>
                      <a:satMod val="165000"/>
                    </a:schemeClr>
                  </a:gs>
                  <a:gs pos="75000">
                    <a:schemeClr val="accent4">
                      <a:shade val="30000"/>
                      <a:satMod val="175000"/>
                    </a:schemeClr>
                  </a:gs>
                  <a:gs pos="100000">
                    <a:schemeClr val="accent4">
                      <a:shade val="15000"/>
                      <a:satMod val="175000"/>
                    </a:schemeClr>
                  </a:gs>
                </a:gsLst>
                <a:path path="circle">
                  <a:fillToRect l="5000" t="100000" r="120000" b="10000"/>
                </a:path>
              </a:gradFill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4D27-4B57-BC1F-DBC8B96C84E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63000"/>
                      <a:satMod val="165000"/>
                    </a:schemeClr>
                  </a:gs>
                  <a:gs pos="30000">
                    <a:schemeClr val="accent5">
                      <a:shade val="58000"/>
                      <a:satMod val="165000"/>
                    </a:schemeClr>
                  </a:gs>
                  <a:gs pos="75000">
                    <a:schemeClr val="accent5">
                      <a:shade val="30000"/>
                      <a:satMod val="175000"/>
                    </a:schemeClr>
                  </a:gs>
                  <a:gs pos="100000">
                    <a:schemeClr val="accent5">
                      <a:shade val="15000"/>
                      <a:satMod val="175000"/>
                    </a:schemeClr>
                  </a:gs>
                </a:gsLst>
                <a:path path="circle">
                  <a:fillToRect l="5000" t="100000" r="120000" b="10000"/>
                </a:path>
              </a:gradFill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5-4D27-4B57-BC1F-DBC8B96C84E3}"/>
              </c:ext>
            </c:extLst>
          </c:dPt>
          <c:cat>
            <c:strRef>
              <c:f>Лист1!$A$2:$A$6</c:f>
              <c:strCache>
                <c:ptCount val="5"/>
                <c:pt idx="0">
                  <c:v>•От использования имущества     12 696,95 тыс. руб. (95,0 %)</c:v>
                </c:pt>
                <c:pt idx="1">
                  <c:v>•Плата за негативное воздействие на окружающую среду 6,7 тыс рублей (0,1%)</c:v>
                </c:pt>
                <c:pt idx="2">
                  <c:v>•От оказания платных услуг казенными учреждениями 377,0 тыс.руб.       (2,8%)</c:v>
                </c:pt>
                <c:pt idx="3">
                  <c:v>•От реализации имущества 25,0 тыс. рублей (0,2%)</c:v>
                </c:pt>
                <c:pt idx="4">
                  <c:v>•Штрафы   256,9 тыс. рублей (1,9%)</c:v>
                </c:pt>
              </c:strCache>
            </c:strRef>
          </c:cat>
          <c:val>
            <c:numRef>
              <c:f>Лист1!$C$2:$C$6</c:f>
              <c:numCache>
                <c:formatCode>0.00</c:formatCode>
                <c:ptCount val="5"/>
                <c:pt idx="0">
                  <c:v>95.017208232711866</c:v>
                </c:pt>
                <c:pt idx="1">
                  <c:v>5.0139229906329429E-2</c:v>
                </c:pt>
                <c:pt idx="2">
                  <c:v>2.8215664543108132</c:v>
                </c:pt>
                <c:pt idx="3">
                  <c:v>0.1888078761995062</c:v>
                </c:pt>
                <c:pt idx="4">
                  <c:v>1.9222782068714688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BB-4C13-9CD7-8E95D40FC4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697856"/>
        <c:axId val="150699392"/>
        <c:axId val="0"/>
      </c:area3DChart>
      <c:catAx>
        <c:axId val="150697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0699392"/>
        <c:crosses val="autoZero"/>
        <c:auto val="1"/>
        <c:lblAlgn val="ctr"/>
        <c:lblOffset val="100"/>
        <c:noMultiLvlLbl val="0"/>
      </c:catAx>
      <c:valAx>
        <c:axId val="15069939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50697856"/>
        <c:crosses val="autoZero"/>
        <c:crossBetween val="midCat"/>
      </c:valAx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17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666011419483392E-2"/>
          <c:y val="8.2209867667274381E-2"/>
          <c:w val="0.54196942477793908"/>
          <c:h val="0.8207977366048374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63000"/>
                      <a:satMod val="165000"/>
                    </a:schemeClr>
                  </a:gs>
                  <a:gs pos="30000">
                    <a:schemeClr val="accent1">
                      <a:shade val="58000"/>
                      <a:satMod val="165000"/>
                    </a:schemeClr>
                  </a:gs>
                  <a:gs pos="75000">
                    <a:schemeClr val="accent1">
                      <a:shade val="30000"/>
                      <a:satMod val="175000"/>
                    </a:schemeClr>
                  </a:gs>
                  <a:gs pos="100000">
                    <a:schemeClr val="accent1">
                      <a:shade val="15000"/>
                      <a:satMod val="175000"/>
                    </a:schemeClr>
                  </a:gs>
                </a:gsLst>
                <a:path path="circle">
                  <a:fillToRect l="5000" t="100000" r="120000" b="10000"/>
                </a:path>
              </a:gradFill>
              <a:ln>
                <a:noFill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D757-4DAE-9F3E-3ED9D3B8D6D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63000"/>
                      <a:satMod val="165000"/>
                    </a:schemeClr>
                  </a:gs>
                  <a:gs pos="30000">
                    <a:schemeClr val="accent2">
                      <a:shade val="58000"/>
                      <a:satMod val="165000"/>
                    </a:schemeClr>
                  </a:gs>
                  <a:gs pos="75000">
                    <a:schemeClr val="accent2">
                      <a:shade val="30000"/>
                      <a:satMod val="175000"/>
                    </a:schemeClr>
                  </a:gs>
                  <a:gs pos="100000">
                    <a:schemeClr val="accent2">
                      <a:shade val="15000"/>
                      <a:satMod val="175000"/>
                    </a:schemeClr>
                  </a:gs>
                </a:gsLst>
                <a:path path="circle">
                  <a:fillToRect l="5000" t="100000" r="120000" b="10000"/>
                </a:path>
              </a:gradFill>
              <a:ln>
                <a:noFill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D757-4DAE-9F3E-3ED9D3B8D6D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63000"/>
                      <a:satMod val="165000"/>
                    </a:schemeClr>
                  </a:gs>
                  <a:gs pos="30000">
                    <a:schemeClr val="accent3">
                      <a:shade val="58000"/>
                      <a:satMod val="165000"/>
                    </a:schemeClr>
                  </a:gs>
                  <a:gs pos="75000">
                    <a:schemeClr val="accent3">
                      <a:shade val="30000"/>
                      <a:satMod val="175000"/>
                    </a:schemeClr>
                  </a:gs>
                  <a:gs pos="100000">
                    <a:schemeClr val="accent3">
                      <a:shade val="15000"/>
                      <a:satMod val="175000"/>
                    </a:schemeClr>
                  </a:gs>
                </a:gsLst>
                <a:path path="circle">
                  <a:fillToRect l="5000" t="100000" r="120000" b="10000"/>
                </a:path>
              </a:gradFill>
              <a:ln>
                <a:noFill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D757-4DAE-9F3E-3ED9D3B8D6D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63000"/>
                      <a:satMod val="165000"/>
                    </a:schemeClr>
                  </a:gs>
                  <a:gs pos="30000">
                    <a:schemeClr val="accent4">
                      <a:shade val="58000"/>
                      <a:satMod val="165000"/>
                    </a:schemeClr>
                  </a:gs>
                  <a:gs pos="75000">
                    <a:schemeClr val="accent4">
                      <a:shade val="30000"/>
                      <a:satMod val="175000"/>
                    </a:schemeClr>
                  </a:gs>
                  <a:gs pos="100000">
                    <a:schemeClr val="accent4">
                      <a:shade val="15000"/>
                      <a:satMod val="175000"/>
                    </a:schemeClr>
                  </a:gs>
                </a:gsLst>
                <a:path path="circle">
                  <a:fillToRect l="5000" t="100000" r="120000" b="10000"/>
                </a:path>
              </a:gradFill>
              <a:ln>
                <a:noFill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D757-4DAE-9F3E-3ED9D3B8D6D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63000"/>
                      <a:satMod val="165000"/>
                    </a:schemeClr>
                  </a:gs>
                  <a:gs pos="30000">
                    <a:schemeClr val="accent5">
                      <a:shade val="58000"/>
                      <a:satMod val="165000"/>
                    </a:schemeClr>
                  </a:gs>
                  <a:gs pos="75000">
                    <a:schemeClr val="accent5">
                      <a:shade val="30000"/>
                      <a:satMod val="175000"/>
                    </a:schemeClr>
                  </a:gs>
                  <a:gs pos="100000">
                    <a:schemeClr val="accent5">
                      <a:shade val="15000"/>
                      <a:satMod val="175000"/>
                    </a:schemeClr>
                  </a:gs>
                </a:gsLst>
                <a:path path="circle">
                  <a:fillToRect l="5000" t="100000" r="120000" b="10000"/>
                </a:path>
              </a:gradFill>
              <a:ln>
                <a:noFill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D757-4DAE-9F3E-3ED9D3B8D6D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63000"/>
                      <a:satMod val="165000"/>
                    </a:schemeClr>
                  </a:gs>
                  <a:gs pos="30000">
                    <a:schemeClr val="accent6">
                      <a:shade val="58000"/>
                      <a:satMod val="165000"/>
                    </a:schemeClr>
                  </a:gs>
                  <a:gs pos="75000">
                    <a:schemeClr val="accent6">
                      <a:shade val="30000"/>
                      <a:satMod val="175000"/>
                    </a:schemeClr>
                  </a:gs>
                  <a:gs pos="100000">
                    <a:schemeClr val="accent6">
                      <a:shade val="15000"/>
                      <a:satMod val="175000"/>
                    </a:schemeClr>
                  </a:gs>
                </a:gsLst>
                <a:path path="circle">
                  <a:fillToRect l="5000" t="100000" r="120000" b="10000"/>
                </a:path>
              </a:gradFill>
              <a:ln>
                <a:noFill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9BB-4C13-9CD7-8E95D40FC441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Дотации  133 012,2 </a:t>
                    </a:r>
                    <a:r>
                      <a:rPr lang="ru-RU" baseline="0" dirty="0" smtClean="0"/>
                      <a:t>тыс. руб.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757-4DAE-9F3E-3ED9D3B8D6D4}"/>
                </c:ext>
              </c:extLst>
            </c:dLbl>
            <c:dLbl>
              <c:idx val="1"/>
              <c:layout>
                <c:manualLayout>
                  <c:x val="-0.19659057819423165"/>
                  <c:y val="1.419471887395159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Субсидии  7 125,3</a:t>
                    </a:r>
                    <a:r>
                      <a:rPr lang="ru-RU" baseline="0" dirty="0" smtClean="0"/>
                      <a:t>тыс.руб.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0.26954193018129868"/>
                      <c:h val="6.40576215959931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757-4DAE-9F3E-3ED9D3B8D6D4}"/>
                </c:ext>
              </c:extLst>
            </c:dLbl>
            <c:dLbl>
              <c:idx val="2"/>
              <c:layout>
                <c:manualLayout>
                  <c:x val="-0.11822005848631627"/>
                  <c:y val="-0.1462566254631179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Субвенции </a:t>
                    </a:r>
                    <a:r>
                      <a:rPr lang="ru-RU" baseline="0" dirty="0" smtClean="0"/>
                      <a:t> 162 820,6 </a:t>
                    </a:r>
                    <a:r>
                      <a:rPr lang="ru-RU" dirty="0" err="1" smtClean="0"/>
                      <a:t>тыс.руб</a:t>
                    </a:r>
                    <a:r>
                      <a:rPr lang="ru-RU" dirty="0" smtClean="0"/>
                      <a:t>. 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757-4DAE-9F3E-3ED9D3B8D6D4}"/>
                </c:ext>
              </c:extLst>
            </c:dLbl>
            <c:dLbl>
              <c:idx val="3"/>
              <c:layout>
                <c:manualLayout>
                  <c:x val="1.4432127787594115E-3"/>
                  <c:y val="-2.299090505931056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Иные МБТ</a:t>
                    </a:r>
                  </a:p>
                  <a:p>
                    <a:r>
                      <a:rPr lang="ru-RU" dirty="0" smtClean="0"/>
                      <a:t> 7 038,5 т.р.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757-4DAE-9F3E-3ED9D3B8D6D4}"/>
                </c:ext>
              </c:extLst>
            </c:dLbl>
            <c:dLbl>
              <c:idx val="4"/>
              <c:layout>
                <c:manualLayout>
                  <c:x val="1.5623579499846163E-2"/>
                  <c:y val="-6.380562023181021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Доходы </a:t>
                    </a:r>
                    <a:r>
                      <a:rPr lang="ru-RU" dirty="0"/>
                      <a:t>от возврата субсидий БУ </a:t>
                    </a:r>
                    <a:r>
                      <a:rPr lang="ru-RU" dirty="0" smtClean="0"/>
                      <a:t> 7 298,50 т .руб.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0.21187529824736653"/>
                      <c:h val="9.23908003788362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D757-4DAE-9F3E-3ED9D3B8D6D4}"/>
                </c:ext>
              </c:extLst>
            </c:dLbl>
            <c:dLbl>
              <c:idx val="5"/>
              <c:layout>
                <c:manualLayout>
                  <c:x val="0.12823637220976097"/>
                  <c:y val="-0.1421066538059966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•</a:t>
                    </a:r>
                    <a:r>
                      <a:rPr lang="ru-RU" dirty="0"/>
                      <a:t>Доходы от возврата целевых средств </a:t>
                    </a:r>
                    <a:r>
                      <a:rPr lang="ru-RU" dirty="0" smtClean="0"/>
                      <a:t>–1  679,58 тыс. руб.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9BB-4C13-9CD7-8E95D40FC44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•Дотации 42,1%</c:v>
                </c:pt>
                <c:pt idx="1">
                  <c:v>•Субсидии 2,3%</c:v>
                </c:pt>
                <c:pt idx="2">
                  <c:v>•Субвенции 51,6 %</c:v>
                </c:pt>
                <c:pt idx="3">
                  <c:v>•Иные МБТ 2,2%</c:v>
                </c:pt>
                <c:pt idx="4">
                  <c:v>•Доходы от возврата субсидий бюджетных учреждений 2,3 %</c:v>
                </c:pt>
                <c:pt idx="5">
                  <c:v>•Доходы от возврата целевых средств -0,5%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 formatCode="#\ ##0.0">
                  <c:v>133012.19</c:v>
                </c:pt>
                <c:pt idx="1">
                  <c:v>7125.27</c:v>
                </c:pt>
                <c:pt idx="2" formatCode="General">
                  <c:v>162820.64000000001</c:v>
                </c:pt>
                <c:pt idx="3" formatCode="General">
                  <c:v>7038.47</c:v>
                </c:pt>
                <c:pt idx="4" formatCode="General">
                  <c:v>7298.5</c:v>
                </c:pt>
                <c:pt idx="5" formatCode="General">
                  <c:v>-1679.58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BB-4C13-9CD7-8E95D40FC44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63000"/>
                      <a:satMod val="165000"/>
                    </a:schemeClr>
                  </a:gs>
                  <a:gs pos="30000">
                    <a:schemeClr val="accent1">
                      <a:shade val="58000"/>
                      <a:satMod val="165000"/>
                    </a:schemeClr>
                  </a:gs>
                  <a:gs pos="75000">
                    <a:schemeClr val="accent1">
                      <a:shade val="30000"/>
                      <a:satMod val="175000"/>
                    </a:schemeClr>
                  </a:gs>
                  <a:gs pos="100000">
                    <a:schemeClr val="accent1">
                      <a:shade val="15000"/>
                      <a:satMod val="175000"/>
                    </a:schemeClr>
                  </a:gs>
                </a:gsLst>
                <a:path path="circle">
                  <a:fillToRect l="5000" t="100000" r="120000" b="10000"/>
                </a:path>
              </a:gradFill>
              <a:ln>
                <a:noFill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D757-4DAE-9F3E-3ED9D3B8D6D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63000"/>
                      <a:satMod val="165000"/>
                    </a:schemeClr>
                  </a:gs>
                  <a:gs pos="30000">
                    <a:schemeClr val="accent2">
                      <a:shade val="58000"/>
                      <a:satMod val="165000"/>
                    </a:schemeClr>
                  </a:gs>
                  <a:gs pos="75000">
                    <a:schemeClr val="accent2">
                      <a:shade val="30000"/>
                      <a:satMod val="175000"/>
                    </a:schemeClr>
                  </a:gs>
                  <a:gs pos="100000">
                    <a:schemeClr val="accent2">
                      <a:shade val="15000"/>
                      <a:satMod val="175000"/>
                    </a:schemeClr>
                  </a:gs>
                </a:gsLst>
                <a:path path="circle">
                  <a:fillToRect l="5000" t="100000" r="120000" b="10000"/>
                </a:path>
              </a:gradFill>
              <a:ln>
                <a:noFill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D757-4DAE-9F3E-3ED9D3B8D6D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63000"/>
                      <a:satMod val="165000"/>
                    </a:schemeClr>
                  </a:gs>
                  <a:gs pos="30000">
                    <a:schemeClr val="accent3">
                      <a:shade val="58000"/>
                      <a:satMod val="165000"/>
                    </a:schemeClr>
                  </a:gs>
                  <a:gs pos="75000">
                    <a:schemeClr val="accent3">
                      <a:shade val="30000"/>
                      <a:satMod val="175000"/>
                    </a:schemeClr>
                  </a:gs>
                  <a:gs pos="100000">
                    <a:schemeClr val="accent3">
                      <a:shade val="15000"/>
                      <a:satMod val="175000"/>
                    </a:schemeClr>
                  </a:gs>
                </a:gsLst>
                <a:path path="circle">
                  <a:fillToRect l="5000" t="100000" r="120000" b="10000"/>
                </a:path>
              </a:gradFill>
              <a:ln>
                <a:noFill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D757-4DAE-9F3E-3ED9D3B8D6D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63000"/>
                      <a:satMod val="165000"/>
                    </a:schemeClr>
                  </a:gs>
                  <a:gs pos="30000">
                    <a:schemeClr val="accent4">
                      <a:shade val="58000"/>
                      <a:satMod val="165000"/>
                    </a:schemeClr>
                  </a:gs>
                  <a:gs pos="75000">
                    <a:schemeClr val="accent4">
                      <a:shade val="30000"/>
                      <a:satMod val="175000"/>
                    </a:schemeClr>
                  </a:gs>
                  <a:gs pos="100000">
                    <a:schemeClr val="accent4">
                      <a:shade val="15000"/>
                      <a:satMod val="175000"/>
                    </a:schemeClr>
                  </a:gs>
                </a:gsLst>
                <a:path path="circle">
                  <a:fillToRect l="5000" t="100000" r="120000" b="10000"/>
                </a:path>
              </a:gradFill>
              <a:ln>
                <a:noFill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D757-4DAE-9F3E-3ED9D3B8D6D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63000"/>
                      <a:satMod val="165000"/>
                    </a:schemeClr>
                  </a:gs>
                  <a:gs pos="30000">
                    <a:schemeClr val="accent5">
                      <a:shade val="58000"/>
                      <a:satMod val="165000"/>
                    </a:schemeClr>
                  </a:gs>
                  <a:gs pos="75000">
                    <a:schemeClr val="accent5">
                      <a:shade val="30000"/>
                      <a:satMod val="175000"/>
                    </a:schemeClr>
                  </a:gs>
                  <a:gs pos="100000">
                    <a:schemeClr val="accent5">
                      <a:shade val="15000"/>
                      <a:satMod val="175000"/>
                    </a:schemeClr>
                  </a:gs>
                </a:gsLst>
                <a:path path="circle">
                  <a:fillToRect l="5000" t="100000" r="120000" b="10000"/>
                </a:path>
              </a:gradFill>
              <a:ln>
                <a:noFill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5-D757-4DAE-9F3E-3ED9D3B8D6D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63000"/>
                      <a:satMod val="165000"/>
                    </a:schemeClr>
                  </a:gs>
                  <a:gs pos="30000">
                    <a:schemeClr val="accent6">
                      <a:shade val="58000"/>
                      <a:satMod val="165000"/>
                    </a:schemeClr>
                  </a:gs>
                  <a:gs pos="75000">
                    <a:schemeClr val="accent6">
                      <a:shade val="30000"/>
                      <a:satMod val="175000"/>
                    </a:schemeClr>
                  </a:gs>
                  <a:gs pos="100000">
                    <a:schemeClr val="accent6">
                      <a:shade val="15000"/>
                      <a:satMod val="175000"/>
                    </a:schemeClr>
                  </a:gs>
                </a:gsLst>
                <a:path path="circle">
                  <a:fillToRect l="5000" t="100000" r="120000" b="10000"/>
                </a:path>
              </a:gradFill>
              <a:ln>
                <a:noFill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7-D757-4DAE-9F3E-3ED9D3B8D6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•Дотации 42,1%</c:v>
                </c:pt>
                <c:pt idx="1">
                  <c:v>•Субсидии 2,3%</c:v>
                </c:pt>
                <c:pt idx="2">
                  <c:v>•Субвенции 51,6 %</c:v>
                </c:pt>
                <c:pt idx="3">
                  <c:v>•Иные МБТ 2,2%</c:v>
                </c:pt>
                <c:pt idx="4">
                  <c:v>•Доходы от возврата субсидий бюджетных учреждений 2,3 %</c:v>
                </c:pt>
                <c:pt idx="5">
                  <c:v>•Доходы от возврата целевых средств -0,5%</c:v>
                </c:pt>
              </c:strCache>
            </c:strRef>
          </c:cat>
          <c:val>
            <c:numRef>
              <c:f>Лист1!$C$2:$C$7</c:f>
              <c:numCache>
                <c:formatCode>0.00</c:formatCode>
                <c:ptCount val="6"/>
                <c:pt idx="0">
                  <c:v>42.143745859875267</c:v>
                </c:pt>
                <c:pt idx="1">
                  <c:v>2.2575793095579693</c:v>
                </c:pt>
                <c:pt idx="2">
                  <c:v>51.588291816729289</c:v>
                </c:pt>
                <c:pt idx="3">
                  <c:v>2.2300774908100998</c:v>
                </c:pt>
                <c:pt idx="4">
                  <c:v>2.3124657157986768</c:v>
                </c:pt>
                <c:pt idx="5">
                  <c:v>-0.5321601927712738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BB-4C13-9CD7-8E95D40FC441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398852146685971"/>
          <c:y val="0.22564287507367015"/>
          <c:w val="0.33195025698327907"/>
          <c:h val="0.524076703084970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4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95000"/>
              <a:lumOff val="5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aseline="0" dirty="0" smtClean="0"/>
              <a:t>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План расходов на 2023</a:t>
            </a:r>
            <a:r>
              <a:rPr lang="ru-RU" sz="1600" baseline="0" dirty="0" smtClean="0">
                <a:solidFill>
                  <a:schemeClr val="accent6">
                    <a:lumMod val="75000"/>
                  </a:schemeClr>
                </a:solidFill>
              </a:rPr>
              <a:t> год  </a:t>
            </a:r>
            <a:r>
              <a:rPr lang="ru-RU" sz="1600" baseline="0" dirty="0" smtClean="0">
                <a:solidFill>
                  <a:schemeClr val="accent6">
                    <a:lumMod val="75000"/>
                  </a:schemeClr>
                </a:solidFill>
              </a:rPr>
              <a:t>869 188,90 </a:t>
            </a:r>
            <a:r>
              <a:rPr lang="ru-RU" sz="1600" baseline="0" dirty="0" smtClean="0">
                <a:solidFill>
                  <a:schemeClr val="accent6">
                    <a:lumMod val="75000"/>
                  </a:schemeClr>
                </a:solidFill>
              </a:rPr>
              <a:t>тыс. рублей</a:t>
            </a:r>
            <a:endParaRPr lang="ru-RU" dirty="0"/>
          </a:p>
        </c:rich>
      </c:tx>
      <c:layout>
        <c:manualLayout>
          <c:xMode val="edge"/>
          <c:yMode val="edge"/>
          <c:x val="0.14751657964214759"/>
          <c:y val="1.588253496684272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0529133089678207E-2"/>
          <c:y val="0.16559071216351365"/>
          <c:w val="0.49597520054873134"/>
          <c:h val="0.7501947691556255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-869 188,9 тыс.руб.</c:v>
                </c:pt>
              </c:strCache>
            </c:strRef>
          </c:tx>
          <c:dLbls>
            <c:dLbl>
              <c:idx val="0"/>
              <c:layout>
                <c:manualLayout>
                  <c:x val="1.8518542006156935E-2"/>
                  <c:y val="-1.96631956414682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12,5%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FF2-40F3-8413-BB7831A0B3D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F2-40F3-8413-BB7831A0B3DB}"/>
                </c:ext>
              </c:extLst>
            </c:dLbl>
            <c:dLbl>
              <c:idx val="2"/>
              <c:layout>
                <c:manualLayout>
                  <c:x val="-1.2052963534933934E-3"/>
                  <c:y val="6.04713864398462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1,6%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FF2-40F3-8413-BB7831A0B3DB}"/>
                </c:ext>
              </c:extLst>
            </c:dLbl>
            <c:dLbl>
              <c:idx val="3"/>
              <c:layout>
                <c:manualLayout>
                  <c:x val="-2.3699680177282439E-2"/>
                  <c:y val="-3.463754328230103E-2"/>
                </c:manualLayout>
              </c:layout>
              <c:tx>
                <c:rich>
                  <a:bodyPr/>
                  <a:lstStyle/>
                  <a:p>
                    <a:r>
                      <a:rPr lang="en-US" sz="1500" baseline="0" dirty="0" smtClean="0"/>
                      <a:t>1,3%</a:t>
                    </a:r>
                    <a:endParaRPr lang="en-US" sz="1500" baseline="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679809973354866E-2"/>
                      <c:h val="0.116314355594666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FF2-40F3-8413-BB7831A0B3DB}"/>
                </c:ext>
              </c:extLst>
            </c:dLbl>
            <c:dLbl>
              <c:idx val="4"/>
              <c:layout>
                <c:manualLayout>
                  <c:x val="-1.8056488484555887E-2"/>
                  <c:y val="2.3231869202608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FF2-40F3-8413-BB7831A0B3DB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62,9%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FF2-40F3-8413-BB7831A0B3DB}"/>
                </c:ext>
              </c:extLst>
            </c:dLbl>
            <c:dLbl>
              <c:idx val="6"/>
              <c:layout>
                <c:manualLayout>
                  <c:x val="-2.4691358024691412E-2"/>
                  <c:y val="-1.618362438343222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6,8%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FF2-40F3-8413-BB7831A0B3D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F2-40F3-8413-BB7831A0B3DB}"/>
                </c:ext>
              </c:extLst>
            </c:dLbl>
            <c:dLbl>
              <c:idx val="8"/>
              <c:layout>
                <c:manualLayout>
                  <c:x val="-1.1748436907054597E-2"/>
                  <c:y val="-2.29772221151484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FF2-40F3-8413-BB7831A0B3D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F2-40F3-8413-BB7831A0B3D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FF2-40F3-8413-BB7831A0B3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 50 793,5  тыс.руб. (12,5%)</c:v>
                </c:pt>
                <c:pt idx="1">
                  <c:v>Национальная оборона 200,7 тыс.руб.</c:v>
                </c:pt>
                <c:pt idx="2">
                  <c:v>Национальная безопасность 5 355,4 тыс.руб. (1,3%)</c:v>
                </c:pt>
                <c:pt idx="3">
                  <c:v>Национальная экономика 6 433,6 тыс.руб. (1,6%)</c:v>
                </c:pt>
                <c:pt idx="4">
                  <c:v>ЖКХ 20 038,8 тыс.руб. (4,9%)</c:v>
                </c:pt>
                <c:pt idx="5">
                  <c:v>Образование 255 897,8  тыс.руб. (62,9%)</c:v>
                </c:pt>
                <c:pt idx="6">
                  <c:v>Культура 27 446,3 тыс.руб.(6,8%)</c:v>
                </c:pt>
                <c:pt idx="7">
                  <c:v>Здравоохранение 0,1%</c:v>
                </c:pt>
                <c:pt idx="8">
                  <c:v>Социальная политика 21 282,6  тыс. рублей(5,2%)</c:v>
                </c:pt>
                <c:pt idx="9">
                  <c:v>Спорт 18 447,8  тыс. рублей (4,5%)</c:v>
                </c:pt>
                <c:pt idx="10">
                  <c:v>СМИ 178,6 тысяч рублей</c:v>
                </c:pt>
              </c:strCache>
            </c:strRef>
          </c:cat>
          <c:val>
            <c:numRef>
              <c:f>Лист1!$B$2:$B$12</c:f>
              <c:numCache>
                <c:formatCode>#\ ##0.0</c:formatCode>
                <c:ptCount val="11"/>
                <c:pt idx="0">
                  <c:v>50793.5</c:v>
                </c:pt>
                <c:pt idx="1">
                  <c:v>200.7</c:v>
                </c:pt>
                <c:pt idx="2">
                  <c:v>5355.4</c:v>
                </c:pt>
                <c:pt idx="3">
                  <c:v>6433.6</c:v>
                </c:pt>
                <c:pt idx="4">
                  <c:v>20038.8</c:v>
                </c:pt>
                <c:pt idx="5">
                  <c:v>255897.8</c:v>
                </c:pt>
                <c:pt idx="6">
                  <c:v>27446.3</c:v>
                </c:pt>
                <c:pt idx="7">
                  <c:v>345.3</c:v>
                </c:pt>
                <c:pt idx="8">
                  <c:v>21282.6</c:v>
                </c:pt>
                <c:pt idx="9">
                  <c:v>18447.8</c:v>
                </c:pt>
                <c:pt idx="10">
                  <c:v>178.6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164-4766-BA20-C098615B43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tr"/>
      <c:legendEntry>
        <c:idx val="0"/>
        <c:txPr>
          <a:bodyPr/>
          <a:lstStyle/>
          <a:p>
            <a:pPr>
              <a:defRPr sz="1400" baseline="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delete val="1"/>
      </c:legendEntry>
      <c:legendEntry>
        <c:idx val="2"/>
        <c:delete val="1"/>
      </c:legendEntry>
      <c:legendEntry>
        <c:idx val="3"/>
        <c:txPr>
          <a:bodyPr/>
          <a:lstStyle/>
          <a:p>
            <a:pPr>
              <a:defRPr sz="1400" baseline="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 baseline="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 baseline="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 baseline="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7"/>
        <c:delete val="1"/>
      </c:legendEntry>
      <c:legendEntry>
        <c:idx val="8"/>
        <c:txPr>
          <a:bodyPr/>
          <a:lstStyle/>
          <a:p>
            <a:pPr>
              <a:defRPr sz="1400" baseline="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1021809230619373"/>
          <c:y val="8.1104351184183035E-2"/>
          <c:w val="0.33585291807789813"/>
          <c:h val="0.91645923583729438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Структура </a:t>
            </a:r>
            <a:r>
              <a:rPr lang="ru-RU" dirty="0" smtClean="0"/>
              <a:t>расходов бюджета</a:t>
            </a:r>
            <a:r>
              <a:rPr lang="ru-RU" baseline="0" dirty="0" smtClean="0"/>
              <a:t> на ЖКХ </a:t>
            </a:r>
            <a:endParaRPr lang="ru-RU" dirty="0"/>
          </a:p>
        </c:rich>
      </c:tx>
      <c:layout>
        <c:manualLayout>
          <c:xMode val="edge"/>
          <c:yMode val="edge"/>
          <c:x val="0.18733753312787021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276092228723007E-2"/>
          <c:y val="0.11808671558384599"/>
          <c:w val="0.96344781554255421"/>
          <c:h val="0.804643484029805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межбюджетных трансфертов поселениям района (тыс. руб.)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95250" h="9525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95250" h="95250"/>
              </a:sp3d>
            </c:spPr>
            <c:extLst>
              <c:ext xmlns:c16="http://schemas.microsoft.com/office/drawing/2014/chart" uri="{C3380CC4-5D6E-409C-BE32-E72D297353CC}">
                <c16:uniqueId val="{00000001-2D02-47D0-9D7F-DA2324A8DAE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95250" h="95250"/>
              </a:sp3d>
            </c:spPr>
            <c:extLst>
              <c:ext xmlns:c16="http://schemas.microsoft.com/office/drawing/2014/chart" uri="{C3380CC4-5D6E-409C-BE32-E72D297353CC}">
                <c16:uniqueId val="{00000003-2D02-47D0-9D7F-DA2324A8DAE9}"/>
              </c:ext>
            </c:extLst>
          </c:dPt>
          <c:dLbls>
            <c:dLbl>
              <c:idx val="0"/>
              <c:layout>
                <c:manualLayout>
                  <c:x val="1.9937555158606922E-2"/>
                  <c:y val="-4.3097341453958403E-2"/>
                </c:manualLayout>
              </c:layout>
              <c:tx>
                <c:rich>
                  <a:bodyPr/>
                  <a:lstStyle/>
                  <a:p>
                    <a:fld id="{121DBE97-0595-4D8E-9BB8-F6CD1C3C3DB3}" type="VALUE">
                      <a:rPr lang="ru-RU" smtClean="0"/>
                      <a:pPr/>
                      <a:t>[ЗНАЧЕНИЕ]</a:t>
                    </a:fld>
                    <a:r>
                      <a:rPr lang="ru-RU" dirty="0" smtClean="0"/>
                      <a:t> </a:t>
                    </a:r>
                    <a:r>
                      <a:rPr lang="ru-RU" sz="1200" dirty="0" smtClean="0"/>
                      <a:t>тыс.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D02-47D0-9D7F-DA2324A8DAE9}"/>
                </c:ext>
              </c:extLst>
            </c:dLbl>
            <c:dLbl>
              <c:idx val="1"/>
              <c:layout>
                <c:manualLayout>
                  <c:x val="1.3291703439071215E-2"/>
                  <c:y val="-5.1178092976575676E-2"/>
                </c:manualLayout>
              </c:layout>
              <c:tx>
                <c:rich>
                  <a:bodyPr/>
                  <a:lstStyle/>
                  <a:p>
                    <a:fld id="{A3EE5800-2387-4543-BA34-6D9B04B05EDD}" type="VALUE">
                      <a:rPr lang="ru-RU" smtClean="0"/>
                      <a:pPr/>
                      <a:t>[ЗНАЧЕНИЕ]</a:t>
                    </a:fld>
                    <a:r>
                      <a:rPr lang="ru-RU" dirty="0" smtClean="0"/>
                      <a:t> </a:t>
                    </a:r>
                    <a:r>
                      <a:rPr lang="ru-RU" sz="1400" dirty="0" smtClean="0"/>
                      <a:t>тыс.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D02-47D0-9D7F-DA2324A8DAE9}"/>
                </c:ext>
              </c:extLst>
            </c:dLbl>
            <c:dLbl>
              <c:idx val="2"/>
              <c:layout>
                <c:manualLayout>
                  <c:x val="0.12627118267117715"/>
                  <c:y val="-6.868638794224618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7 015,7 </a:t>
                    </a:r>
                    <a:r>
                      <a:rPr lang="ru-RU" sz="1400" baseline="0" dirty="0" smtClean="0"/>
                      <a:t>тыс. руб.</a:t>
                    </a:r>
                    <a:endParaRPr lang="ru-RU" sz="1400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500355186760207"/>
                      <c:h val="6.84170295581589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2D02-47D0-9D7F-DA2324A8DAE9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10673.8</c:v>
                </c:pt>
                <c:pt idx="1">
                  <c:v>2349.3000000000002</c:v>
                </c:pt>
                <c:pt idx="2">
                  <c:v>7015.7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D02-47D0-9D7F-DA2324A8DA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791360"/>
        <c:axId val="155792896"/>
        <c:axId val="0"/>
      </c:bar3DChart>
      <c:catAx>
        <c:axId val="155791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ru-RU"/>
          </a:p>
        </c:txPr>
        <c:crossAx val="155792896"/>
        <c:crosses val="autoZero"/>
        <c:auto val="1"/>
        <c:lblAlgn val="ctr"/>
        <c:lblOffset val="100"/>
        <c:noMultiLvlLbl val="0"/>
      </c:catAx>
      <c:valAx>
        <c:axId val="15579289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55791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499723429435169E-3"/>
          <c:y val="5.6622225513029726E-3"/>
          <c:w val="0.6148357861206768"/>
          <c:h val="0.98661378542372857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c:spPr>
          <c:explosion val="12"/>
          <c:dPt>
            <c:idx val="0"/>
            <c:bubble3D val="0"/>
            <c:spPr>
              <a:solidFill>
                <a:schemeClr val="bg2">
                  <a:lumMod val="25000"/>
                </a:schemeClr>
              </a:solidFill>
              <a:scene3d>
                <a:camera prst="orthographicFront"/>
                <a:lightRig rig="threePt" dir="t"/>
              </a:scene3d>
              <a:sp3d>
                <a:bevelT w="127000" h="127000"/>
              </a:sp3d>
            </c:spPr>
            <c:extLst>
              <c:ext xmlns:c16="http://schemas.microsoft.com/office/drawing/2014/chart" uri="{C3380CC4-5D6E-409C-BE32-E72D297353CC}">
                <c16:uniqueId val="{00000001-27E7-42C9-8AC7-67331A00F8A6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w="127000" h="127000"/>
              </a:sp3d>
            </c:spPr>
            <c:extLst>
              <c:ext xmlns:c16="http://schemas.microsoft.com/office/drawing/2014/chart" uri="{C3380CC4-5D6E-409C-BE32-E72D297353CC}">
                <c16:uniqueId val="{00000003-27E7-42C9-8AC7-67331A00F8A6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c:spPr>
            <c:extLst>
              <c:ext xmlns:c16="http://schemas.microsoft.com/office/drawing/2014/chart" uri="{C3380CC4-5D6E-409C-BE32-E72D297353CC}">
                <c16:uniqueId val="{00000005-27E7-42C9-8AC7-67331A00F8A6}"/>
              </c:ext>
            </c:extLst>
          </c:dPt>
          <c:dPt>
            <c:idx val="3"/>
            <c:bubble3D val="0"/>
            <c:spPr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127000" h="127000"/>
              </a:sp3d>
            </c:spPr>
            <c:extLst>
              <c:ext xmlns:c16="http://schemas.microsoft.com/office/drawing/2014/chart" uri="{C3380CC4-5D6E-409C-BE32-E72D297353CC}">
                <c16:uniqueId val="{00000007-27E7-42C9-8AC7-67331A00F8A6}"/>
              </c:ext>
            </c:extLst>
          </c:dPt>
          <c:dLbls>
            <c:dLbl>
              <c:idx val="0"/>
              <c:layout>
                <c:manualLayout>
                  <c:x val="6.3229109462696331E-3"/>
                  <c:y val="-5.282855304257204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732,8 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тыс. руб.</a:t>
                    </a:r>
                    <a:r>
                      <a:rPr lang="ru-RU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3,4%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7E7-42C9-8AC7-67331A00F8A6}"/>
                </c:ext>
              </c:extLst>
            </c:dLbl>
            <c:dLbl>
              <c:idx val="1"/>
              <c:layout>
                <c:manualLayout>
                  <c:x val="1.8178726819478335E-2"/>
                  <c:y val="2.1806961139399561E-2"/>
                </c:manualLayout>
              </c:layout>
              <c:tx>
                <c:rich>
                  <a:bodyPr/>
                  <a:lstStyle/>
                  <a:p>
                    <a:r>
                      <a:rPr lang="ru-RU" sz="1600" baseline="0" dirty="0" smtClean="0">
                        <a:solidFill>
                          <a:schemeClr val="bg1"/>
                        </a:solidFill>
                      </a:rPr>
                      <a:t>19 030,9</a:t>
                    </a:r>
                    <a:endParaRPr lang="ru-RU" sz="1600" baseline="0" dirty="0" smtClean="0">
                      <a:solidFill>
                        <a:schemeClr val="bg1"/>
                      </a:solidFill>
                    </a:endParaRPr>
                  </a:p>
                  <a:p>
                    <a:r>
                      <a:rPr lang="ru-RU" sz="1600" baseline="0" dirty="0" smtClean="0">
                        <a:solidFill>
                          <a:schemeClr val="bg1"/>
                        </a:solidFill>
                      </a:rPr>
                      <a:t>тыс. руб.</a:t>
                    </a:r>
                  </a:p>
                  <a:p>
                    <a:r>
                      <a:rPr lang="ru-RU" sz="1600" baseline="0" dirty="0" smtClean="0">
                        <a:solidFill>
                          <a:schemeClr val="bg1"/>
                        </a:solidFill>
                      </a:rPr>
                      <a:t>89,5%</a:t>
                    </a:r>
                    <a:endParaRPr lang="ru-RU" sz="1600" baseline="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164219685152666"/>
                      <c:h val="0.15373108935388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7E7-42C9-8AC7-67331A00F8A6}"/>
                </c:ext>
              </c:extLst>
            </c:dLbl>
            <c:dLbl>
              <c:idx val="2"/>
              <c:layout>
                <c:manualLayout>
                  <c:x val="-3.0034418223485952E-2"/>
                  <c:y val="-4.226284243405686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1 </a:t>
                    </a:r>
                    <a:r>
                      <a:rPr lang="ru-RU" dirty="0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519,0 </a:t>
                    </a:r>
                    <a:r>
                      <a:rPr lang="ru-RU" dirty="0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тыс.рублей</a:t>
                    </a:r>
                    <a:r>
                      <a:rPr lang="ru-RU" baseline="0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
</a:t>
                    </a:r>
                    <a:r>
                      <a:rPr lang="ru-RU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7,1%</a:t>
                    </a:r>
                    <a:endParaRPr lang="ru-RU" baseline="0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7E7-42C9-8AC7-67331A00F8A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7E7-42C9-8AC7-67331A00F8A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B9-41A3-AFD6-022B9E12709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Другие вопросы в области социальной политики</c:v>
                </c:pt>
                <c:pt idx="1">
                  <c:v>Социальное обеспечение населения</c:v>
                </c:pt>
                <c:pt idx="2">
                  <c:v>Пенсионное обеспечение</c:v>
                </c:pt>
                <c:pt idx="3">
                  <c:v>Охрана семьи и детства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732.8</c:v>
                </c:pt>
                <c:pt idx="1">
                  <c:v>19030.900000000001</c:v>
                </c:pt>
                <c:pt idx="2">
                  <c:v>1519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7E7-42C9-8AC7-67331A00F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plitType val="val"/>
        <c:splitPos val="2"/>
        <c:secondPieSize val="75"/>
        <c:serLines/>
      </c:ofPieChart>
    </c:plotArea>
    <c:legend>
      <c:legendPos val="r"/>
      <c:layout>
        <c:manualLayout>
          <c:xMode val="edge"/>
          <c:yMode val="edge"/>
          <c:x val="0.64888024934383881"/>
          <c:y val="0"/>
          <c:w val="0.33861975065616801"/>
          <c:h val="0.94706988188976349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9F371B-12C3-4C0B-878D-BC3CB26B19B8}" type="doc">
      <dgm:prSet loTypeId="urn:microsoft.com/office/officeart/2005/8/layout/vList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29E0EA1-A3A1-4B86-A09C-3B79A272AE7E}">
      <dgm:prSet custT="1"/>
      <dgm:spPr>
        <a:solidFill>
          <a:schemeClr val="accent6">
            <a:lumMod val="40000"/>
            <a:lumOff val="60000"/>
          </a:schemeClr>
        </a:solidFill>
        <a:ln>
          <a:noFill/>
        </a:ln>
        <a:effectLst>
          <a:glow rad="139700">
            <a:schemeClr val="accent2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0"/>
          <a:r>
            <a:rPr lang="ru-RU" sz="6000" b="1" dirty="0" smtClean="0">
              <a:solidFill>
                <a:schemeClr val="accent4">
                  <a:lumMod val="75000"/>
                </a:schemeClr>
              </a:solidFill>
            </a:rPr>
            <a:t>ИНФОГРАФИКА</a:t>
          </a:r>
          <a:endParaRPr lang="ru-RU" sz="6000" b="1" dirty="0">
            <a:solidFill>
              <a:schemeClr val="accent4">
                <a:lumMod val="75000"/>
              </a:schemeClr>
            </a:solidFill>
          </a:endParaRPr>
        </a:p>
      </dgm:t>
    </dgm:pt>
    <dgm:pt modelId="{3B3FE02E-BA58-45CB-8566-73306461B583}" type="parTrans" cxnId="{CBA94EA3-0FFB-4D05-A6DF-41990D12A450}">
      <dgm:prSet/>
      <dgm:spPr/>
      <dgm:t>
        <a:bodyPr/>
        <a:lstStyle/>
        <a:p>
          <a:endParaRPr lang="ru-RU"/>
        </a:p>
      </dgm:t>
    </dgm:pt>
    <dgm:pt modelId="{2AA98EA6-308D-4550-BC3E-631C28DCA8CA}" type="sibTrans" cxnId="{CBA94EA3-0FFB-4D05-A6DF-41990D12A450}">
      <dgm:prSet/>
      <dgm:spPr/>
      <dgm:t>
        <a:bodyPr/>
        <a:lstStyle/>
        <a:p>
          <a:endParaRPr lang="ru-RU"/>
        </a:p>
      </dgm:t>
    </dgm:pt>
    <dgm:pt modelId="{E314F0D3-6C7F-4B99-BC42-9851C4230CC4}">
      <dgm:prSet custT="1"/>
      <dgm:spPr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coolSlant"/>
        </a:sp3d>
      </dgm:spPr>
      <dgm:t>
        <a:bodyPr/>
        <a:lstStyle/>
        <a:p>
          <a:pPr algn="ctr" rtl="0"/>
          <a:r>
            <a:rPr lang="ru-RU" sz="1800" b="1" dirty="0" smtClean="0">
              <a:solidFill>
                <a:schemeClr val="accent4">
                  <a:lumMod val="75000"/>
                </a:schemeClr>
              </a:solidFill>
            </a:rPr>
            <a:t>к отчету об исполнении бюджета городского округа ЗАТО Свободный за 9 месяцев 2023 года </a:t>
          </a:r>
          <a:endParaRPr lang="ru-RU" sz="1800" b="1" dirty="0">
            <a:solidFill>
              <a:schemeClr val="accent4">
                <a:lumMod val="75000"/>
              </a:schemeClr>
            </a:solidFill>
          </a:endParaRPr>
        </a:p>
      </dgm:t>
    </dgm:pt>
    <dgm:pt modelId="{DD6891AF-7E78-47F0-ACD3-26D771640356}" type="parTrans" cxnId="{4FC0D18F-5015-4538-8FFC-5E0B172FEC2F}">
      <dgm:prSet/>
      <dgm:spPr/>
      <dgm:t>
        <a:bodyPr/>
        <a:lstStyle/>
        <a:p>
          <a:endParaRPr lang="ru-RU"/>
        </a:p>
      </dgm:t>
    </dgm:pt>
    <dgm:pt modelId="{598CF11E-00C8-4701-B099-A545B93C412F}" type="sibTrans" cxnId="{4FC0D18F-5015-4538-8FFC-5E0B172FEC2F}">
      <dgm:prSet/>
      <dgm:spPr/>
      <dgm:t>
        <a:bodyPr/>
        <a:lstStyle/>
        <a:p>
          <a:endParaRPr lang="ru-RU"/>
        </a:p>
      </dgm:t>
    </dgm:pt>
    <dgm:pt modelId="{5C20D0C1-F2DD-4053-AF8C-0DBA170374EF}" type="pres">
      <dgm:prSet presAssocID="{939F371B-12C3-4C0B-878D-BC3CB26B19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9792DC-D046-488D-8CEA-16C8D3EBC3DF}" type="pres">
      <dgm:prSet presAssocID="{A29E0EA1-A3A1-4B86-A09C-3B79A272AE7E}" presName="parentText" presStyleLbl="node1" presStyleIdx="0" presStyleCnt="2" custLinFactNeighborX="-72320" custLinFactNeighborY="-341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49BE9-01D3-4A21-85AD-501ECFDBA5B2}" type="pres">
      <dgm:prSet presAssocID="{2AA98EA6-308D-4550-BC3E-631C28DCA8CA}" presName="spacer" presStyleCnt="0"/>
      <dgm:spPr/>
    </dgm:pt>
    <dgm:pt modelId="{D299D13B-FA28-42E7-85AA-11A29612327F}" type="pres">
      <dgm:prSet presAssocID="{E314F0D3-6C7F-4B99-BC42-9851C4230CC4}" presName="parentText" presStyleLbl="node1" presStyleIdx="1" presStyleCnt="2" custScaleY="56332" custLinFactNeighborX="139" custLinFactNeighborY="-103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C0D18F-5015-4538-8FFC-5E0B172FEC2F}" srcId="{939F371B-12C3-4C0B-878D-BC3CB26B19B8}" destId="{E314F0D3-6C7F-4B99-BC42-9851C4230CC4}" srcOrd="1" destOrd="0" parTransId="{DD6891AF-7E78-47F0-ACD3-26D771640356}" sibTransId="{598CF11E-00C8-4701-B099-A545B93C412F}"/>
    <dgm:cxn modelId="{CBA94EA3-0FFB-4D05-A6DF-41990D12A450}" srcId="{939F371B-12C3-4C0B-878D-BC3CB26B19B8}" destId="{A29E0EA1-A3A1-4B86-A09C-3B79A272AE7E}" srcOrd="0" destOrd="0" parTransId="{3B3FE02E-BA58-45CB-8566-73306461B583}" sibTransId="{2AA98EA6-308D-4550-BC3E-631C28DCA8CA}"/>
    <dgm:cxn modelId="{EAEC8A20-37D6-4762-97B7-0FF9DE1E203D}" type="presOf" srcId="{A29E0EA1-A3A1-4B86-A09C-3B79A272AE7E}" destId="{179792DC-D046-488D-8CEA-16C8D3EBC3DF}" srcOrd="0" destOrd="0" presId="urn:microsoft.com/office/officeart/2005/8/layout/vList2"/>
    <dgm:cxn modelId="{965F4437-979E-48F3-A516-2640018CBDA6}" type="presOf" srcId="{939F371B-12C3-4C0B-878D-BC3CB26B19B8}" destId="{5C20D0C1-F2DD-4053-AF8C-0DBA170374EF}" srcOrd="0" destOrd="0" presId="urn:microsoft.com/office/officeart/2005/8/layout/vList2"/>
    <dgm:cxn modelId="{44C04962-B761-429D-81BA-BD8A50980724}" type="presOf" srcId="{E314F0D3-6C7F-4B99-BC42-9851C4230CC4}" destId="{D299D13B-FA28-42E7-85AA-11A29612327F}" srcOrd="0" destOrd="0" presId="urn:microsoft.com/office/officeart/2005/8/layout/vList2"/>
    <dgm:cxn modelId="{0548CC2D-6E8A-43A2-A957-7E69EDD902A1}" type="presParOf" srcId="{5C20D0C1-F2DD-4053-AF8C-0DBA170374EF}" destId="{179792DC-D046-488D-8CEA-16C8D3EBC3DF}" srcOrd="0" destOrd="0" presId="urn:microsoft.com/office/officeart/2005/8/layout/vList2"/>
    <dgm:cxn modelId="{8BF8EB0C-E9BC-4427-9092-D5FFAF072DCB}" type="presParOf" srcId="{5C20D0C1-F2DD-4053-AF8C-0DBA170374EF}" destId="{2B549BE9-01D3-4A21-85AD-501ECFDBA5B2}" srcOrd="1" destOrd="0" presId="urn:microsoft.com/office/officeart/2005/8/layout/vList2"/>
    <dgm:cxn modelId="{38128278-52AC-45A5-BF6B-24FEF7D9D40A}" type="presParOf" srcId="{5C20D0C1-F2DD-4053-AF8C-0DBA170374EF}" destId="{D299D13B-FA28-42E7-85AA-11A29612327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5101A4-00D1-44EA-9A12-0D20C1B11F8A}" type="doc">
      <dgm:prSet loTypeId="urn:microsoft.com/office/officeart/2005/8/layout/vList5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AE4BBEF-3F16-437A-8798-493FC7C8813D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anchor="t"/>
        <a:lstStyle/>
        <a:p>
          <a:pPr rtl="0"/>
          <a:r>
            <a:rPr lang="ru-RU" sz="1400" b="1" dirty="0" smtClean="0"/>
            <a:t>Основные характеристики бюджета городского округа              ЗАТО Свободный за 9 месяцев 2023 года</a:t>
          </a:r>
          <a:endParaRPr lang="ru-RU" sz="3600" b="1" dirty="0"/>
        </a:p>
      </dgm:t>
    </dgm:pt>
    <dgm:pt modelId="{006266BD-0834-472E-920B-6E164FB178FE}" type="parTrans" cxnId="{542022CD-250B-420E-98D6-5BF32F5AF872}">
      <dgm:prSet/>
      <dgm:spPr/>
      <dgm:t>
        <a:bodyPr/>
        <a:lstStyle/>
        <a:p>
          <a:endParaRPr lang="ru-RU"/>
        </a:p>
      </dgm:t>
    </dgm:pt>
    <dgm:pt modelId="{2D64683F-B472-4C97-B0DD-006B32221D0C}" type="sibTrans" cxnId="{542022CD-250B-420E-98D6-5BF32F5AF872}">
      <dgm:prSet/>
      <dgm:spPr/>
      <dgm:t>
        <a:bodyPr/>
        <a:lstStyle/>
        <a:p>
          <a:endParaRPr lang="ru-RU"/>
        </a:p>
      </dgm:t>
    </dgm:pt>
    <dgm:pt modelId="{0B2A2BEB-1E76-4BE3-87F6-E836D288FBC9}" type="pres">
      <dgm:prSet presAssocID="{B25101A4-00D1-44EA-9A12-0D20C1B11F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0D7365-6D5C-4D1A-9F38-60E4C62269CB}" type="pres">
      <dgm:prSet presAssocID="{0AE4BBEF-3F16-437A-8798-493FC7C8813D}" presName="linNode" presStyleCnt="0"/>
      <dgm:spPr/>
    </dgm:pt>
    <dgm:pt modelId="{60F2DAC5-BBD9-45C6-ABE5-DF47FEE1C6AD}" type="pres">
      <dgm:prSet presAssocID="{0AE4BBEF-3F16-437A-8798-493FC7C8813D}" presName="parentText" presStyleLbl="node1" presStyleIdx="0" presStyleCnt="1" custScaleX="188080" custLinFactNeighborX="2411" custLinFactNeighborY="-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EEA337-87F7-4781-A1E1-80C9058075AB}" type="presOf" srcId="{B25101A4-00D1-44EA-9A12-0D20C1B11F8A}" destId="{0B2A2BEB-1E76-4BE3-87F6-E836D288FBC9}" srcOrd="0" destOrd="0" presId="urn:microsoft.com/office/officeart/2005/8/layout/vList5"/>
    <dgm:cxn modelId="{4964B5F7-6378-42C0-AB51-48AB37916713}" type="presOf" srcId="{0AE4BBEF-3F16-437A-8798-493FC7C8813D}" destId="{60F2DAC5-BBD9-45C6-ABE5-DF47FEE1C6AD}" srcOrd="0" destOrd="0" presId="urn:microsoft.com/office/officeart/2005/8/layout/vList5"/>
    <dgm:cxn modelId="{542022CD-250B-420E-98D6-5BF32F5AF872}" srcId="{B25101A4-00D1-44EA-9A12-0D20C1B11F8A}" destId="{0AE4BBEF-3F16-437A-8798-493FC7C8813D}" srcOrd="0" destOrd="0" parTransId="{006266BD-0834-472E-920B-6E164FB178FE}" sibTransId="{2D64683F-B472-4C97-B0DD-006B32221D0C}"/>
    <dgm:cxn modelId="{816296E5-B0AE-4F00-87CC-8608E6A6EAFF}" type="presParOf" srcId="{0B2A2BEB-1E76-4BE3-87F6-E836D288FBC9}" destId="{C50D7365-6D5C-4D1A-9F38-60E4C62269CB}" srcOrd="0" destOrd="0" presId="urn:microsoft.com/office/officeart/2005/8/layout/vList5"/>
    <dgm:cxn modelId="{C8D890A9-219B-44B1-83A9-F560FF92A09F}" type="presParOf" srcId="{C50D7365-6D5C-4D1A-9F38-60E4C62269CB}" destId="{60F2DAC5-BBD9-45C6-ABE5-DF47FEE1C6A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9A6159-106F-4A53-9A61-B7C32B0E78B6}" type="doc">
      <dgm:prSet loTypeId="urn:microsoft.com/office/officeart/2005/8/layout/hierarchy1" loCatId="hierarchy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2629A1E-52E1-46DA-A6B0-14C31604457C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  <a:ln/>
      </dgm:spPr>
      <dgm:t>
        <a:bodyPr/>
        <a:lstStyle/>
        <a:p>
          <a:r>
            <a:rPr lang="ru-RU" sz="900" b="1" dirty="0" smtClean="0"/>
            <a:t>РАСХОДЫ  БЮДЖЕТА</a:t>
          </a:r>
        </a:p>
        <a:p>
          <a:r>
            <a:rPr lang="ru-RU" sz="900" b="1" dirty="0" smtClean="0"/>
            <a:t>406 </a:t>
          </a:r>
          <a:r>
            <a:rPr lang="ru-RU" sz="900" b="1" dirty="0" smtClean="0"/>
            <a:t>420,4 </a:t>
          </a:r>
          <a:r>
            <a:rPr lang="ru-RU" sz="900" b="1" dirty="0" smtClean="0"/>
            <a:t>тыс. руб.</a:t>
          </a:r>
          <a:endParaRPr lang="ru-RU" sz="900" dirty="0"/>
        </a:p>
      </dgm:t>
    </dgm:pt>
    <dgm:pt modelId="{D8EAB57C-FB4E-4887-A741-75C079901744}" type="parTrans" cxnId="{7B40E56C-03A9-421E-9AD9-6BBA7CB7D4F9}">
      <dgm:prSet/>
      <dgm:spPr/>
      <dgm:t>
        <a:bodyPr/>
        <a:lstStyle/>
        <a:p>
          <a:endParaRPr lang="ru-RU"/>
        </a:p>
      </dgm:t>
    </dgm:pt>
    <dgm:pt modelId="{35E46538-7808-446A-AE3B-2F934EB8DB7F}" type="sibTrans" cxnId="{7B40E56C-03A9-421E-9AD9-6BBA7CB7D4F9}">
      <dgm:prSet/>
      <dgm:spPr/>
      <dgm:t>
        <a:bodyPr/>
        <a:lstStyle/>
        <a:p>
          <a:endParaRPr lang="ru-RU"/>
        </a:p>
      </dgm:t>
    </dgm:pt>
    <dgm:pt modelId="{2B790AF5-794A-47D6-967B-7A52E0CED150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  <a:ln/>
      </dgm:spPr>
      <dgm:t>
        <a:bodyPr/>
        <a:lstStyle/>
        <a:p>
          <a:r>
            <a:rPr lang="ru-RU" sz="700" dirty="0" smtClean="0"/>
            <a:t>Общегосударственные вопросы, 50 793,50 тыс. руб.</a:t>
          </a:r>
          <a:endParaRPr lang="ru-RU" sz="700" dirty="0"/>
        </a:p>
      </dgm:t>
    </dgm:pt>
    <dgm:pt modelId="{6237A06C-93A6-49FF-9550-F1EE7F25AF65}" type="parTrans" cxnId="{2FF1DB8E-2E08-4EFC-ACA5-C0BE3A2ECE39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754A2EB9-522C-4FA5-85D2-D7438BEE41D5}" type="sibTrans" cxnId="{2FF1DB8E-2E08-4EFC-ACA5-C0BE3A2ECE39}">
      <dgm:prSet/>
      <dgm:spPr/>
      <dgm:t>
        <a:bodyPr/>
        <a:lstStyle/>
        <a:p>
          <a:endParaRPr lang="ru-RU"/>
        </a:p>
      </dgm:t>
    </dgm:pt>
    <dgm:pt modelId="{17428C9F-9A2E-4460-9DCC-AEEE89DFA127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700" b="0" dirty="0" smtClean="0"/>
            <a:t>Национальная оборона </a:t>
          </a:r>
        </a:p>
        <a:p>
          <a:r>
            <a:rPr lang="ru-RU" sz="700" b="0" dirty="0" smtClean="0"/>
            <a:t>200,7 тыс. руб.</a:t>
          </a:r>
          <a:endParaRPr lang="ru-RU" sz="700" b="0" dirty="0"/>
        </a:p>
      </dgm:t>
    </dgm:pt>
    <dgm:pt modelId="{D6A877D8-21C8-454A-B483-4F9284453788}" type="parTrans" cxnId="{E98F8EDF-F351-4646-B4C4-791BA435356F}">
      <dgm:prSet/>
      <dgm:spPr/>
      <dgm:t>
        <a:bodyPr/>
        <a:lstStyle/>
        <a:p>
          <a:endParaRPr lang="ru-RU" dirty="0"/>
        </a:p>
      </dgm:t>
    </dgm:pt>
    <dgm:pt modelId="{2CD5D19F-8699-4D6C-A2CB-947CCAEE367D}" type="sibTrans" cxnId="{E98F8EDF-F351-4646-B4C4-791BA435356F}">
      <dgm:prSet/>
      <dgm:spPr/>
      <dgm:t>
        <a:bodyPr/>
        <a:lstStyle/>
        <a:p>
          <a:endParaRPr lang="ru-RU"/>
        </a:p>
      </dgm:t>
    </dgm:pt>
    <dgm:pt modelId="{3016C7E1-965F-4546-AE4B-54FA2C8E2B6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900" b="1" dirty="0" smtClean="0"/>
            <a:t>ДОХОДЫ БЮДЖЕТА        </a:t>
          </a:r>
        </a:p>
        <a:p>
          <a:r>
            <a:rPr lang="ru-RU" sz="900" b="1" dirty="0" smtClean="0"/>
            <a:t>468 </a:t>
          </a:r>
          <a:r>
            <a:rPr lang="ru-RU" sz="900" b="1" dirty="0" smtClean="0"/>
            <a:t>514,9 </a:t>
          </a:r>
          <a:r>
            <a:rPr lang="ru-RU" sz="900" b="1" dirty="0" smtClean="0"/>
            <a:t>тыс. руб.</a:t>
          </a:r>
          <a:endParaRPr lang="ru-RU" sz="900" b="1" dirty="0"/>
        </a:p>
      </dgm:t>
    </dgm:pt>
    <dgm:pt modelId="{1A8841E5-B62F-43D3-9664-50390DC3B9D5}" type="parTrans" cxnId="{49392917-5F78-4DC8-B9BC-EAAD877ACC3A}">
      <dgm:prSet/>
      <dgm:spPr/>
      <dgm:t>
        <a:bodyPr/>
        <a:lstStyle/>
        <a:p>
          <a:endParaRPr lang="ru-RU"/>
        </a:p>
      </dgm:t>
    </dgm:pt>
    <dgm:pt modelId="{AED8B668-303B-4087-B4BC-F65C317BEF72}" type="sibTrans" cxnId="{49392917-5F78-4DC8-B9BC-EAAD877ACC3A}">
      <dgm:prSet/>
      <dgm:spPr/>
      <dgm:t>
        <a:bodyPr/>
        <a:lstStyle/>
        <a:p>
          <a:endParaRPr lang="ru-RU"/>
        </a:p>
      </dgm:t>
    </dgm:pt>
    <dgm:pt modelId="{403F0589-666F-4E2A-A485-1354B21A727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700" dirty="0" smtClean="0"/>
            <a:t>Налоговые доходы 139536,60 тыс. руб.</a:t>
          </a:r>
          <a:endParaRPr lang="ru-RU" sz="700" dirty="0"/>
        </a:p>
      </dgm:t>
    </dgm:pt>
    <dgm:pt modelId="{39E4409E-FBA1-42F8-BBE2-03ED4295D746}" type="parTrans" cxnId="{B848A96B-724B-42D7-B45B-E988E050A49C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CA26363C-A321-4CDD-846B-C672534AC862}" type="sibTrans" cxnId="{B848A96B-724B-42D7-B45B-E988E050A49C}">
      <dgm:prSet/>
      <dgm:spPr/>
      <dgm:t>
        <a:bodyPr/>
        <a:lstStyle/>
        <a:p>
          <a:endParaRPr lang="ru-RU"/>
        </a:p>
      </dgm:t>
    </dgm:pt>
    <dgm:pt modelId="{2F16B295-56BE-46B0-BEF8-968963106C3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700" dirty="0" smtClean="0"/>
            <a:t>Неналоговые доходы 13362,80 тыс. руб.</a:t>
          </a:r>
          <a:endParaRPr lang="ru-RU" sz="700" dirty="0"/>
        </a:p>
      </dgm:t>
    </dgm:pt>
    <dgm:pt modelId="{DCF589B0-9429-4873-8A94-8D09E2C05F52}" type="parTrans" cxnId="{87C9C70B-195C-4CD0-8078-EBACCCE34F0E}">
      <dgm:prSet/>
      <dgm:spPr/>
      <dgm:t>
        <a:bodyPr/>
        <a:lstStyle/>
        <a:p>
          <a:endParaRPr lang="ru-RU"/>
        </a:p>
      </dgm:t>
    </dgm:pt>
    <dgm:pt modelId="{7170C790-4BB2-44B7-9231-5FE7615CCE7E}" type="sibTrans" cxnId="{87C9C70B-195C-4CD0-8078-EBACCCE34F0E}">
      <dgm:prSet/>
      <dgm:spPr/>
      <dgm:t>
        <a:bodyPr/>
        <a:lstStyle/>
        <a:p>
          <a:endParaRPr lang="ru-RU"/>
        </a:p>
      </dgm:t>
    </dgm:pt>
    <dgm:pt modelId="{38A68838-F3C6-4DB0-8C9A-9EE63A60733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700" dirty="0" smtClean="0"/>
            <a:t>Безвозмездные </a:t>
          </a:r>
          <a:r>
            <a:rPr lang="ru-RU" sz="700" dirty="0" err="1" smtClean="0"/>
            <a:t>поступле</a:t>
          </a:r>
          <a:r>
            <a:rPr lang="ru-RU" sz="700" dirty="0" smtClean="0"/>
            <a:t>-</a:t>
          </a:r>
        </a:p>
        <a:p>
          <a:r>
            <a:rPr lang="ru-RU" sz="700" dirty="0" err="1" smtClean="0"/>
            <a:t>Ния</a:t>
          </a:r>
          <a:r>
            <a:rPr lang="ru-RU" sz="700" dirty="0" smtClean="0"/>
            <a:t> </a:t>
          </a:r>
        </a:p>
        <a:p>
          <a:r>
            <a:rPr lang="ru-RU" sz="700" dirty="0" smtClean="0"/>
            <a:t>315615,50тыс. руб.</a:t>
          </a:r>
          <a:endParaRPr lang="ru-RU" sz="700" dirty="0"/>
        </a:p>
      </dgm:t>
    </dgm:pt>
    <dgm:pt modelId="{32C85D6D-7906-49F2-97AD-3336A5091024}" type="parTrans" cxnId="{664094C7-2818-415B-916D-861170671107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16C374D8-F08E-4BEC-BE2F-785F26EFBCFD}" type="sibTrans" cxnId="{664094C7-2818-415B-916D-861170671107}">
      <dgm:prSet/>
      <dgm:spPr/>
      <dgm:t>
        <a:bodyPr/>
        <a:lstStyle/>
        <a:p>
          <a:endParaRPr lang="ru-RU"/>
        </a:p>
      </dgm:t>
    </dgm:pt>
    <dgm:pt modelId="{9918C473-60D7-49E7-8E1E-F4C189F1A001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700" dirty="0" smtClean="0"/>
            <a:t>Национальная безопасность, </a:t>
          </a:r>
        </a:p>
        <a:p>
          <a:r>
            <a:rPr lang="ru-RU" sz="700" dirty="0" smtClean="0"/>
            <a:t>5 355,4 тыс. руб.</a:t>
          </a:r>
          <a:endParaRPr lang="ru-RU" sz="700" dirty="0"/>
        </a:p>
      </dgm:t>
    </dgm:pt>
    <dgm:pt modelId="{A80F1D52-69DB-4529-BE04-07C2A459B1A8}" type="parTrans" cxnId="{AB109384-638F-40E6-BE44-B79907C802E6}">
      <dgm:prSet/>
      <dgm:spPr/>
      <dgm:t>
        <a:bodyPr/>
        <a:lstStyle/>
        <a:p>
          <a:endParaRPr lang="ru-RU"/>
        </a:p>
      </dgm:t>
    </dgm:pt>
    <dgm:pt modelId="{BF024FF2-EE2A-44A6-864C-B9FCCFAE07C8}" type="sibTrans" cxnId="{AB109384-638F-40E6-BE44-B79907C802E6}">
      <dgm:prSet/>
      <dgm:spPr/>
      <dgm:t>
        <a:bodyPr/>
        <a:lstStyle/>
        <a:p>
          <a:endParaRPr lang="ru-RU"/>
        </a:p>
      </dgm:t>
    </dgm:pt>
    <dgm:pt modelId="{2F0DEABA-5E3F-43FA-AFCE-8C153CD747FD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700" dirty="0" smtClean="0"/>
            <a:t>Националь</a:t>
          </a:r>
        </a:p>
        <a:p>
          <a:r>
            <a:rPr lang="ru-RU" sz="700" dirty="0" err="1" smtClean="0"/>
            <a:t>ная</a:t>
          </a:r>
          <a:r>
            <a:rPr lang="ru-RU" sz="700" dirty="0" smtClean="0"/>
            <a:t> экономика </a:t>
          </a:r>
        </a:p>
        <a:p>
          <a:r>
            <a:rPr lang="ru-RU" sz="700" dirty="0" smtClean="0"/>
            <a:t>6 433,6</a:t>
          </a:r>
        </a:p>
        <a:p>
          <a:r>
            <a:rPr lang="ru-RU" sz="700" dirty="0" smtClean="0"/>
            <a:t> тыс. руб.</a:t>
          </a:r>
          <a:endParaRPr lang="ru-RU" sz="700" dirty="0"/>
        </a:p>
      </dgm:t>
    </dgm:pt>
    <dgm:pt modelId="{A6306EBF-FEA1-44E4-B704-F6AED4F9E874}" type="parTrans" cxnId="{5564D075-954D-4937-92AF-D3AB388528DE}">
      <dgm:prSet/>
      <dgm:spPr/>
      <dgm:t>
        <a:bodyPr/>
        <a:lstStyle/>
        <a:p>
          <a:endParaRPr lang="ru-RU"/>
        </a:p>
      </dgm:t>
    </dgm:pt>
    <dgm:pt modelId="{A456902B-3DE1-483F-900C-F2A517959397}" type="sibTrans" cxnId="{5564D075-954D-4937-92AF-D3AB388528DE}">
      <dgm:prSet/>
      <dgm:spPr/>
      <dgm:t>
        <a:bodyPr/>
        <a:lstStyle/>
        <a:p>
          <a:endParaRPr lang="ru-RU"/>
        </a:p>
      </dgm:t>
    </dgm:pt>
    <dgm:pt modelId="{817433B3-BA19-4E9B-BAB7-382473861D8C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700" dirty="0" smtClean="0"/>
            <a:t>ЖКХ  </a:t>
          </a:r>
        </a:p>
        <a:p>
          <a:r>
            <a:rPr lang="ru-RU" sz="700" dirty="0" smtClean="0"/>
            <a:t>20 </a:t>
          </a:r>
          <a:r>
            <a:rPr lang="ru-RU" sz="700" dirty="0" smtClean="0"/>
            <a:t>038,8 тыс</a:t>
          </a:r>
          <a:r>
            <a:rPr lang="ru-RU" sz="700" dirty="0" smtClean="0"/>
            <a:t>. руб.</a:t>
          </a:r>
          <a:endParaRPr lang="ru-RU" sz="700" dirty="0"/>
        </a:p>
      </dgm:t>
    </dgm:pt>
    <dgm:pt modelId="{7807CA94-8CA9-4B4D-B339-0B9C942A09DA}" type="parTrans" cxnId="{F9485188-B98B-4CDC-84F1-0EE911E6D66A}">
      <dgm:prSet/>
      <dgm:spPr/>
      <dgm:t>
        <a:bodyPr/>
        <a:lstStyle/>
        <a:p>
          <a:endParaRPr lang="ru-RU"/>
        </a:p>
      </dgm:t>
    </dgm:pt>
    <dgm:pt modelId="{B1530F72-2ADE-4A1B-95C5-AE5CDE624066}" type="sibTrans" cxnId="{F9485188-B98B-4CDC-84F1-0EE911E6D66A}">
      <dgm:prSet/>
      <dgm:spPr/>
      <dgm:t>
        <a:bodyPr/>
        <a:lstStyle/>
        <a:p>
          <a:endParaRPr lang="ru-RU"/>
        </a:p>
      </dgm:t>
    </dgm:pt>
    <dgm:pt modelId="{CF18A708-C25E-49F7-A133-0F74BF35CC2C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700" dirty="0" smtClean="0"/>
            <a:t>Образование</a:t>
          </a:r>
        </a:p>
        <a:p>
          <a:r>
            <a:rPr lang="ru-RU" sz="700" dirty="0" smtClean="0"/>
            <a:t>255897,8 </a:t>
          </a:r>
          <a:r>
            <a:rPr lang="ru-RU" sz="700" dirty="0" smtClean="0"/>
            <a:t>тыс. руб.</a:t>
          </a:r>
          <a:endParaRPr lang="ru-RU" sz="700" dirty="0"/>
        </a:p>
      </dgm:t>
    </dgm:pt>
    <dgm:pt modelId="{42058244-CB9E-4766-A1DF-33CEDF038328}" type="parTrans" cxnId="{D70EB694-09E6-4C32-8A20-2160D2E2AA1B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B5BD0990-49BC-4594-BD5F-B3BC7F465753}" type="sibTrans" cxnId="{D70EB694-09E6-4C32-8A20-2160D2E2AA1B}">
      <dgm:prSet/>
      <dgm:spPr/>
      <dgm:t>
        <a:bodyPr/>
        <a:lstStyle/>
        <a:p>
          <a:endParaRPr lang="ru-RU"/>
        </a:p>
      </dgm:t>
    </dgm:pt>
    <dgm:pt modelId="{3D7E79F4-4F3A-4D2B-AC13-7DBAE0621D6C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700" dirty="0" smtClean="0"/>
            <a:t>Здравоохранение, 345,30 тыс. руб.,</a:t>
          </a:r>
        </a:p>
        <a:p>
          <a:r>
            <a:rPr lang="ru-RU" sz="700" dirty="0" smtClean="0"/>
            <a:t>  Культура</a:t>
          </a:r>
        </a:p>
        <a:p>
          <a:r>
            <a:rPr lang="ru-RU" sz="700" dirty="0" smtClean="0"/>
            <a:t>27 446,3 </a:t>
          </a:r>
          <a:r>
            <a:rPr lang="ru-RU" sz="700" dirty="0" err="1" smtClean="0"/>
            <a:t>тыс.руб</a:t>
          </a:r>
          <a:r>
            <a:rPr lang="ru-RU" sz="700" dirty="0" smtClean="0"/>
            <a:t>.</a:t>
          </a:r>
          <a:endParaRPr lang="ru-RU" sz="700" dirty="0"/>
        </a:p>
      </dgm:t>
    </dgm:pt>
    <dgm:pt modelId="{3B48F37E-60BD-4719-A00A-4171712448FD}" type="parTrans" cxnId="{D459A272-A6D7-4F4C-8572-03AB3A128795}">
      <dgm:prSet/>
      <dgm:spPr/>
      <dgm:t>
        <a:bodyPr/>
        <a:lstStyle/>
        <a:p>
          <a:endParaRPr lang="ru-RU"/>
        </a:p>
      </dgm:t>
    </dgm:pt>
    <dgm:pt modelId="{688DA8C1-8ED1-460F-9A83-7F0C2A780A3D}" type="sibTrans" cxnId="{D459A272-A6D7-4F4C-8572-03AB3A128795}">
      <dgm:prSet/>
      <dgm:spPr/>
      <dgm:t>
        <a:bodyPr/>
        <a:lstStyle/>
        <a:p>
          <a:endParaRPr lang="ru-RU"/>
        </a:p>
      </dgm:t>
    </dgm:pt>
    <dgm:pt modelId="{B8690B6C-EC29-4896-8830-F5D8852F80BD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700" dirty="0" smtClean="0"/>
            <a:t>Социальная политика </a:t>
          </a:r>
          <a:r>
            <a:rPr lang="ru-RU" sz="700" dirty="0" smtClean="0"/>
            <a:t>21 282,6 </a:t>
          </a:r>
          <a:r>
            <a:rPr lang="ru-RU" sz="700" dirty="0" smtClean="0"/>
            <a:t>тыс. руб. </a:t>
          </a:r>
          <a:endParaRPr lang="ru-RU" sz="700" dirty="0"/>
        </a:p>
      </dgm:t>
    </dgm:pt>
    <dgm:pt modelId="{2587309A-7E31-49D6-AF13-034F4DC189A9}" type="parTrans" cxnId="{142C48F2-BF7A-42E0-9DEF-88F377CFCCEF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BF7E05D4-7E1B-47DF-87FA-A85E2F1FE2ED}" type="sibTrans" cxnId="{142C48F2-BF7A-42E0-9DEF-88F377CFCCEF}">
      <dgm:prSet/>
      <dgm:spPr/>
      <dgm:t>
        <a:bodyPr/>
        <a:lstStyle/>
        <a:p>
          <a:endParaRPr lang="ru-RU"/>
        </a:p>
      </dgm:t>
    </dgm:pt>
    <dgm:pt modelId="{CF462A6D-D88B-4B8A-8AD1-B023D2730356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700" dirty="0" smtClean="0"/>
            <a:t>Физкультура и спорт, </a:t>
          </a:r>
          <a:r>
            <a:rPr lang="ru-RU" sz="700" dirty="0" smtClean="0"/>
            <a:t>18447,8 тыс</a:t>
          </a:r>
          <a:r>
            <a:rPr lang="ru-RU" sz="700" dirty="0" smtClean="0"/>
            <a:t>. руб.</a:t>
          </a:r>
          <a:endParaRPr lang="ru-RU" sz="700" dirty="0"/>
        </a:p>
      </dgm:t>
    </dgm:pt>
    <dgm:pt modelId="{05C0A1DF-7647-45C5-8BF8-8FBB52687D82}" type="parTrans" cxnId="{1083492A-E2AF-4A7F-A9BC-D8F4E206474E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D6B9A9BB-FE1C-461F-B2D6-0A56369BDAD7}" type="sibTrans" cxnId="{1083492A-E2AF-4A7F-A9BC-D8F4E206474E}">
      <dgm:prSet/>
      <dgm:spPr/>
      <dgm:t>
        <a:bodyPr/>
        <a:lstStyle/>
        <a:p>
          <a:endParaRPr lang="ru-RU"/>
        </a:p>
      </dgm:t>
    </dgm:pt>
    <dgm:pt modelId="{BA935B87-AFB4-426E-B949-004A92D15C76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700" dirty="0" smtClean="0"/>
            <a:t>СМИ  </a:t>
          </a:r>
          <a:r>
            <a:rPr lang="ru-RU" sz="700" dirty="0" smtClean="0"/>
            <a:t>178,6 </a:t>
          </a:r>
          <a:r>
            <a:rPr lang="ru-RU" sz="700" dirty="0" smtClean="0"/>
            <a:t>тыс. руб.</a:t>
          </a:r>
          <a:endParaRPr lang="ru-RU" sz="700" dirty="0"/>
        </a:p>
      </dgm:t>
    </dgm:pt>
    <dgm:pt modelId="{F800079C-C276-4A2A-9186-68DB1B6D79EC}" type="parTrans" cxnId="{52B6FDAA-314D-4121-A453-62FF87F80CBC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2A799224-4F82-4F07-B507-98BBBC203E71}" type="sibTrans" cxnId="{52B6FDAA-314D-4121-A453-62FF87F80CBC}">
      <dgm:prSet/>
      <dgm:spPr/>
      <dgm:t>
        <a:bodyPr/>
        <a:lstStyle/>
        <a:p>
          <a:endParaRPr lang="ru-RU"/>
        </a:p>
      </dgm:t>
    </dgm:pt>
    <dgm:pt modelId="{C6C33A98-2E6C-4093-917F-016A45EF7A5F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700" dirty="0" smtClean="0"/>
            <a:t>Культура, 7 662,9 тыс. руб.</a:t>
          </a:r>
          <a:endParaRPr lang="ru-RU" sz="700" dirty="0"/>
        </a:p>
      </dgm:t>
    </dgm:pt>
    <dgm:pt modelId="{BCC6DA0E-6C3E-421F-B3D3-D7A656BA1E53}" type="sibTrans" cxnId="{EBF9FB72-BA0C-4B60-BA5B-B2EA3692652D}">
      <dgm:prSet/>
      <dgm:spPr/>
      <dgm:t>
        <a:bodyPr/>
        <a:lstStyle/>
        <a:p>
          <a:endParaRPr lang="ru-RU"/>
        </a:p>
      </dgm:t>
    </dgm:pt>
    <dgm:pt modelId="{056B1C51-2F9A-497E-9A57-46E54DD9E466}" type="parTrans" cxnId="{EBF9FB72-BA0C-4B60-BA5B-B2EA3692652D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CC6B4D61-FCA8-48E9-8354-DEAA1469D863}" type="pres">
      <dgm:prSet presAssocID="{DC9A6159-106F-4A53-9A61-B7C32B0E78B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8726514-9A26-4C8A-9217-1D2C56E93F86}" type="pres">
      <dgm:prSet presAssocID="{3016C7E1-965F-4546-AE4B-54FA2C8E2B60}" presName="hierRoot1" presStyleCnt="0"/>
      <dgm:spPr/>
      <dgm:t>
        <a:bodyPr/>
        <a:lstStyle/>
        <a:p>
          <a:endParaRPr lang="ru-RU"/>
        </a:p>
      </dgm:t>
    </dgm:pt>
    <dgm:pt modelId="{99E28722-2A52-4ACD-A0FE-893EAEC6A074}" type="pres">
      <dgm:prSet presAssocID="{3016C7E1-965F-4546-AE4B-54FA2C8E2B60}" presName="composite" presStyleCnt="0"/>
      <dgm:spPr/>
      <dgm:t>
        <a:bodyPr/>
        <a:lstStyle/>
        <a:p>
          <a:endParaRPr lang="ru-RU"/>
        </a:p>
      </dgm:t>
    </dgm:pt>
    <dgm:pt modelId="{89130977-DFDE-4C40-A199-C1BCBBDE035D}" type="pres">
      <dgm:prSet presAssocID="{3016C7E1-965F-4546-AE4B-54FA2C8E2B60}" presName="background" presStyleLbl="node0" presStyleIdx="0" presStyleCnt="2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6DB2298-9E81-448B-8622-C7243B6EABFB}" type="pres">
      <dgm:prSet presAssocID="{3016C7E1-965F-4546-AE4B-54FA2C8E2B60}" presName="text" presStyleLbl="fgAcc0" presStyleIdx="0" presStyleCnt="2" custScaleX="296376" custScaleY="5623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8D5F4F-7507-45A4-BC67-371724A4F26D}" type="pres">
      <dgm:prSet presAssocID="{3016C7E1-965F-4546-AE4B-54FA2C8E2B60}" presName="hierChild2" presStyleCnt="0"/>
      <dgm:spPr/>
      <dgm:t>
        <a:bodyPr/>
        <a:lstStyle/>
        <a:p>
          <a:endParaRPr lang="ru-RU"/>
        </a:p>
      </dgm:t>
    </dgm:pt>
    <dgm:pt modelId="{C17F2FA2-8228-4742-ACEE-BAF749D9C2EC}" type="pres">
      <dgm:prSet presAssocID="{39E4409E-FBA1-42F8-BBE2-03ED4295D746}" presName="Name10" presStyleLbl="parChTrans1D2" presStyleIdx="0" presStyleCnt="14"/>
      <dgm:spPr/>
      <dgm:t>
        <a:bodyPr/>
        <a:lstStyle/>
        <a:p>
          <a:endParaRPr lang="ru-RU"/>
        </a:p>
      </dgm:t>
    </dgm:pt>
    <dgm:pt modelId="{F92778BB-D735-45EC-AFEF-F771F84AC333}" type="pres">
      <dgm:prSet presAssocID="{403F0589-666F-4E2A-A485-1354B21A7277}" presName="hierRoot2" presStyleCnt="0"/>
      <dgm:spPr/>
      <dgm:t>
        <a:bodyPr/>
        <a:lstStyle/>
        <a:p>
          <a:endParaRPr lang="ru-RU"/>
        </a:p>
      </dgm:t>
    </dgm:pt>
    <dgm:pt modelId="{DF437750-5B0D-4614-90BE-063D8D7C44AA}" type="pres">
      <dgm:prSet presAssocID="{403F0589-666F-4E2A-A485-1354B21A7277}" presName="composite2" presStyleCnt="0"/>
      <dgm:spPr/>
      <dgm:t>
        <a:bodyPr/>
        <a:lstStyle/>
        <a:p>
          <a:endParaRPr lang="ru-RU"/>
        </a:p>
      </dgm:t>
    </dgm:pt>
    <dgm:pt modelId="{9FBB4557-20C5-4AE3-8A3C-B93D16001E37}" type="pres">
      <dgm:prSet presAssocID="{403F0589-666F-4E2A-A485-1354B21A7277}" presName="background2" presStyleLbl="node2" presStyleIdx="0" presStyleCnt="14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E530E7C1-1424-4D15-9C02-4BA6F995F669}" type="pres">
      <dgm:prSet presAssocID="{403F0589-666F-4E2A-A485-1354B21A7277}" presName="text2" presStyleLbl="fgAcc2" presStyleIdx="0" presStyleCnt="14" custScaleX="108957" custScaleY="5031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33E109-FC62-4908-AFE0-591517211988}" type="pres">
      <dgm:prSet presAssocID="{403F0589-666F-4E2A-A485-1354B21A7277}" presName="hierChild3" presStyleCnt="0"/>
      <dgm:spPr/>
      <dgm:t>
        <a:bodyPr/>
        <a:lstStyle/>
        <a:p>
          <a:endParaRPr lang="ru-RU"/>
        </a:p>
      </dgm:t>
    </dgm:pt>
    <dgm:pt modelId="{DC6907F1-08BB-42F6-BB2D-A881B5099C8E}" type="pres">
      <dgm:prSet presAssocID="{DCF589B0-9429-4873-8A94-8D09E2C05F52}" presName="Name10" presStyleLbl="parChTrans1D2" presStyleIdx="1" presStyleCnt="14"/>
      <dgm:spPr/>
      <dgm:t>
        <a:bodyPr/>
        <a:lstStyle/>
        <a:p>
          <a:endParaRPr lang="ru-RU"/>
        </a:p>
      </dgm:t>
    </dgm:pt>
    <dgm:pt modelId="{B7F07CFC-7DB5-4CBC-8E49-B5E0C93D63E4}" type="pres">
      <dgm:prSet presAssocID="{2F16B295-56BE-46B0-BEF8-968963106C33}" presName="hierRoot2" presStyleCnt="0"/>
      <dgm:spPr/>
      <dgm:t>
        <a:bodyPr/>
        <a:lstStyle/>
        <a:p>
          <a:endParaRPr lang="ru-RU"/>
        </a:p>
      </dgm:t>
    </dgm:pt>
    <dgm:pt modelId="{900B1FC2-232B-4690-997B-CB2BDFB34716}" type="pres">
      <dgm:prSet presAssocID="{2F16B295-56BE-46B0-BEF8-968963106C33}" presName="composite2" presStyleCnt="0"/>
      <dgm:spPr/>
      <dgm:t>
        <a:bodyPr/>
        <a:lstStyle/>
        <a:p>
          <a:endParaRPr lang="ru-RU"/>
        </a:p>
      </dgm:t>
    </dgm:pt>
    <dgm:pt modelId="{59796B84-9399-4F4B-ACE0-31F6E25C2F43}" type="pres">
      <dgm:prSet presAssocID="{2F16B295-56BE-46B0-BEF8-968963106C33}" presName="background2" presStyleLbl="node2" presStyleIdx="1" presStyleCnt="14"/>
      <dgm:spPr/>
      <dgm:t>
        <a:bodyPr/>
        <a:lstStyle/>
        <a:p>
          <a:endParaRPr lang="ru-RU"/>
        </a:p>
      </dgm:t>
    </dgm:pt>
    <dgm:pt modelId="{FB4B1BD0-E391-42EA-8088-8D05B32A23D5}" type="pres">
      <dgm:prSet presAssocID="{2F16B295-56BE-46B0-BEF8-968963106C33}" presName="text2" presStyleLbl="fgAcc2" presStyleIdx="1" presStyleCnt="14" custScaleX="86247" custScaleY="5077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472958-DF2B-445D-89F3-FDFBCA21E4C8}" type="pres">
      <dgm:prSet presAssocID="{2F16B295-56BE-46B0-BEF8-968963106C33}" presName="hierChild3" presStyleCnt="0"/>
      <dgm:spPr/>
      <dgm:t>
        <a:bodyPr/>
        <a:lstStyle/>
        <a:p>
          <a:endParaRPr lang="ru-RU"/>
        </a:p>
      </dgm:t>
    </dgm:pt>
    <dgm:pt modelId="{010E6662-A6CF-445C-A28F-345CEC76D52E}" type="pres">
      <dgm:prSet presAssocID="{32C85D6D-7906-49F2-97AD-3336A5091024}" presName="Name10" presStyleLbl="parChTrans1D2" presStyleIdx="2" presStyleCnt="14"/>
      <dgm:spPr/>
      <dgm:t>
        <a:bodyPr/>
        <a:lstStyle/>
        <a:p>
          <a:endParaRPr lang="ru-RU"/>
        </a:p>
      </dgm:t>
    </dgm:pt>
    <dgm:pt modelId="{0EC06F1F-7BB4-4FE6-8518-60B20B274A6F}" type="pres">
      <dgm:prSet presAssocID="{38A68838-F3C6-4DB0-8C9A-9EE63A607332}" presName="hierRoot2" presStyleCnt="0"/>
      <dgm:spPr/>
      <dgm:t>
        <a:bodyPr/>
        <a:lstStyle/>
        <a:p>
          <a:endParaRPr lang="ru-RU"/>
        </a:p>
      </dgm:t>
    </dgm:pt>
    <dgm:pt modelId="{2A6E33F4-BBDE-472B-A33D-AA4F24D6CBAA}" type="pres">
      <dgm:prSet presAssocID="{38A68838-F3C6-4DB0-8C9A-9EE63A607332}" presName="composite2" presStyleCnt="0"/>
      <dgm:spPr/>
      <dgm:t>
        <a:bodyPr/>
        <a:lstStyle/>
        <a:p>
          <a:endParaRPr lang="ru-RU"/>
        </a:p>
      </dgm:t>
    </dgm:pt>
    <dgm:pt modelId="{0FB2ADF9-9BA6-43CE-8D8A-F57CBEF576C2}" type="pres">
      <dgm:prSet presAssocID="{38A68838-F3C6-4DB0-8C9A-9EE63A607332}" presName="background2" presStyleLbl="node2" presStyleIdx="2" presStyleCnt="14"/>
      <dgm:spPr/>
      <dgm:t>
        <a:bodyPr/>
        <a:lstStyle/>
        <a:p>
          <a:endParaRPr lang="ru-RU"/>
        </a:p>
      </dgm:t>
    </dgm:pt>
    <dgm:pt modelId="{21A75615-7E96-41A1-93B6-38963A86E919}" type="pres">
      <dgm:prSet presAssocID="{38A68838-F3C6-4DB0-8C9A-9EE63A607332}" presName="text2" presStyleLbl="fgAcc2" presStyleIdx="2" presStyleCnt="14" custScaleX="110862" custScaleY="4985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9A5903-D1E2-444C-93A0-C3AC8DE101BD}" type="pres">
      <dgm:prSet presAssocID="{38A68838-F3C6-4DB0-8C9A-9EE63A607332}" presName="hierChild3" presStyleCnt="0"/>
      <dgm:spPr/>
      <dgm:t>
        <a:bodyPr/>
        <a:lstStyle/>
        <a:p>
          <a:endParaRPr lang="ru-RU"/>
        </a:p>
      </dgm:t>
    </dgm:pt>
    <dgm:pt modelId="{AB66B490-8E27-47F0-B788-DA4A1C06CD45}" type="pres">
      <dgm:prSet presAssocID="{62629A1E-52E1-46DA-A6B0-14C31604457C}" presName="hierRoot1" presStyleCnt="0"/>
      <dgm:spPr/>
      <dgm:t>
        <a:bodyPr/>
        <a:lstStyle/>
        <a:p>
          <a:endParaRPr lang="ru-RU"/>
        </a:p>
      </dgm:t>
    </dgm:pt>
    <dgm:pt modelId="{06D1BE98-08EA-47F0-A2AC-08AA285CD4BD}" type="pres">
      <dgm:prSet presAssocID="{62629A1E-52E1-46DA-A6B0-14C31604457C}" presName="composite" presStyleCnt="0"/>
      <dgm:spPr/>
      <dgm:t>
        <a:bodyPr/>
        <a:lstStyle/>
        <a:p>
          <a:endParaRPr lang="ru-RU"/>
        </a:p>
      </dgm:t>
    </dgm:pt>
    <dgm:pt modelId="{65B9561D-EC2E-4267-94FC-BD8D24AB75FC}" type="pres">
      <dgm:prSet presAssocID="{62629A1E-52E1-46DA-A6B0-14C31604457C}" presName="background" presStyleLbl="node0" presStyleIdx="1" presStyleCnt="2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82479353-5695-4456-8E86-E7FA026E2FB9}" type="pres">
      <dgm:prSet presAssocID="{62629A1E-52E1-46DA-A6B0-14C31604457C}" presName="text" presStyleLbl="fgAcc0" presStyleIdx="1" presStyleCnt="2" custScaleX="320878" custScaleY="5216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33D31E-DF88-4957-8030-9F00F65F506C}" type="pres">
      <dgm:prSet presAssocID="{62629A1E-52E1-46DA-A6B0-14C31604457C}" presName="hierChild2" presStyleCnt="0"/>
      <dgm:spPr/>
      <dgm:t>
        <a:bodyPr/>
        <a:lstStyle/>
        <a:p>
          <a:endParaRPr lang="ru-RU"/>
        </a:p>
      </dgm:t>
    </dgm:pt>
    <dgm:pt modelId="{6582FEE0-CFEA-4DB5-95D7-D792339C2F96}" type="pres">
      <dgm:prSet presAssocID="{6237A06C-93A6-49FF-9550-F1EE7F25AF65}" presName="Name10" presStyleLbl="parChTrans1D2" presStyleIdx="3" presStyleCnt="14"/>
      <dgm:spPr/>
      <dgm:t>
        <a:bodyPr/>
        <a:lstStyle/>
        <a:p>
          <a:endParaRPr lang="ru-RU"/>
        </a:p>
      </dgm:t>
    </dgm:pt>
    <dgm:pt modelId="{EF849EA7-1BB6-422B-B3CC-B059C3D14B78}" type="pres">
      <dgm:prSet presAssocID="{2B790AF5-794A-47D6-967B-7A52E0CED150}" presName="hierRoot2" presStyleCnt="0"/>
      <dgm:spPr/>
      <dgm:t>
        <a:bodyPr/>
        <a:lstStyle/>
        <a:p>
          <a:endParaRPr lang="ru-RU"/>
        </a:p>
      </dgm:t>
    </dgm:pt>
    <dgm:pt modelId="{DFDD136C-6398-4603-9078-3543F979574C}" type="pres">
      <dgm:prSet presAssocID="{2B790AF5-794A-47D6-967B-7A52E0CED150}" presName="composite2" presStyleCnt="0"/>
      <dgm:spPr/>
      <dgm:t>
        <a:bodyPr/>
        <a:lstStyle/>
        <a:p>
          <a:endParaRPr lang="ru-RU"/>
        </a:p>
      </dgm:t>
    </dgm:pt>
    <dgm:pt modelId="{06D0CAA3-75EF-435C-9305-FEF54406F389}" type="pres">
      <dgm:prSet presAssocID="{2B790AF5-794A-47D6-967B-7A52E0CED150}" presName="background2" presStyleLbl="node2" presStyleIdx="3" presStyleCnt="14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77D73783-94EB-4045-B1B9-56AD637628F5}" type="pres">
      <dgm:prSet presAssocID="{2B790AF5-794A-47D6-967B-7A52E0CED150}" presName="text2" presStyleLbl="fgAcc2" presStyleIdx="3" presStyleCnt="14" custScaleX="118405" custScaleY="5374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C570BB-226C-45CF-A635-54E4C4E1787A}" type="pres">
      <dgm:prSet presAssocID="{2B790AF5-794A-47D6-967B-7A52E0CED150}" presName="hierChild3" presStyleCnt="0"/>
      <dgm:spPr/>
      <dgm:t>
        <a:bodyPr/>
        <a:lstStyle/>
        <a:p>
          <a:endParaRPr lang="ru-RU"/>
        </a:p>
      </dgm:t>
    </dgm:pt>
    <dgm:pt modelId="{0EAAC864-9DE6-434C-AC94-A19EB3EDAEA7}" type="pres">
      <dgm:prSet presAssocID="{D6A877D8-21C8-454A-B483-4F9284453788}" presName="Name10" presStyleLbl="parChTrans1D2" presStyleIdx="4" presStyleCnt="14"/>
      <dgm:spPr/>
      <dgm:t>
        <a:bodyPr/>
        <a:lstStyle/>
        <a:p>
          <a:endParaRPr lang="ru-RU"/>
        </a:p>
      </dgm:t>
    </dgm:pt>
    <dgm:pt modelId="{9E96F976-543E-4566-9E3F-D00379D0C68A}" type="pres">
      <dgm:prSet presAssocID="{17428C9F-9A2E-4460-9DCC-AEEE89DFA127}" presName="hierRoot2" presStyleCnt="0"/>
      <dgm:spPr/>
      <dgm:t>
        <a:bodyPr/>
        <a:lstStyle/>
        <a:p>
          <a:endParaRPr lang="ru-RU"/>
        </a:p>
      </dgm:t>
    </dgm:pt>
    <dgm:pt modelId="{1588AAE8-40FD-4497-A226-A77CAE29DEC3}" type="pres">
      <dgm:prSet presAssocID="{17428C9F-9A2E-4460-9DCC-AEEE89DFA127}" presName="composite2" presStyleCnt="0"/>
      <dgm:spPr/>
      <dgm:t>
        <a:bodyPr/>
        <a:lstStyle/>
        <a:p>
          <a:endParaRPr lang="ru-RU"/>
        </a:p>
      </dgm:t>
    </dgm:pt>
    <dgm:pt modelId="{BEA345BE-F0BF-45E9-AC58-7F323B34BE78}" type="pres">
      <dgm:prSet presAssocID="{17428C9F-9A2E-4460-9DCC-AEEE89DFA127}" presName="background2" presStyleLbl="node2" presStyleIdx="4" presStyleCnt="14"/>
      <dgm:spPr>
        <a:solidFill>
          <a:schemeClr val="tx1">
            <a:lumMod val="95000"/>
          </a:schemeClr>
        </a:solidFill>
      </dgm:spPr>
      <dgm:t>
        <a:bodyPr/>
        <a:lstStyle/>
        <a:p>
          <a:endParaRPr lang="ru-RU"/>
        </a:p>
      </dgm:t>
    </dgm:pt>
    <dgm:pt modelId="{DE8D7B50-A106-448D-B753-97DFB01FF539}" type="pres">
      <dgm:prSet presAssocID="{17428C9F-9A2E-4460-9DCC-AEEE89DFA127}" presName="text2" presStyleLbl="fgAcc2" presStyleIdx="4" presStyleCnt="14" custScaleX="107536" custScaleY="5420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A30EE7-B2AD-4F73-8AB0-21404980CD2D}" type="pres">
      <dgm:prSet presAssocID="{17428C9F-9A2E-4460-9DCC-AEEE89DFA127}" presName="hierChild3" presStyleCnt="0"/>
      <dgm:spPr/>
      <dgm:t>
        <a:bodyPr/>
        <a:lstStyle/>
        <a:p>
          <a:endParaRPr lang="ru-RU"/>
        </a:p>
      </dgm:t>
    </dgm:pt>
    <dgm:pt modelId="{52238B3C-A883-4417-A1D9-B8269EE45629}" type="pres">
      <dgm:prSet presAssocID="{A80F1D52-69DB-4529-BE04-07C2A459B1A8}" presName="Name10" presStyleLbl="parChTrans1D2" presStyleIdx="5" presStyleCnt="14"/>
      <dgm:spPr/>
      <dgm:t>
        <a:bodyPr/>
        <a:lstStyle/>
        <a:p>
          <a:endParaRPr lang="ru-RU"/>
        </a:p>
      </dgm:t>
    </dgm:pt>
    <dgm:pt modelId="{7A8F005B-AEA8-4B97-BA86-C074998D71C9}" type="pres">
      <dgm:prSet presAssocID="{9918C473-60D7-49E7-8E1E-F4C189F1A001}" presName="hierRoot2" presStyleCnt="0"/>
      <dgm:spPr/>
      <dgm:t>
        <a:bodyPr/>
        <a:lstStyle/>
        <a:p>
          <a:endParaRPr lang="ru-RU"/>
        </a:p>
      </dgm:t>
    </dgm:pt>
    <dgm:pt modelId="{10FB2DD9-2C05-4A18-957E-471A5E9818FB}" type="pres">
      <dgm:prSet presAssocID="{9918C473-60D7-49E7-8E1E-F4C189F1A001}" presName="composite2" presStyleCnt="0"/>
      <dgm:spPr/>
      <dgm:t>
        <a:bodyPr/>
        <a:lstStyle/>
        <a:p>
          <a:endParaRPr lang="ru-RU"/>
        </a:p>
      </dgm:t>
    </dgm:pt>
    <dgm:pt modelId="{379EA35C-918D-4A4F-8A95-D1BEDEC8E416}" type="pres">
      <dgm:prSet presAssocID="{9918C473-60D7-49E7-8E1E-F4C189F1A001}" presName="background2" presStyleLbl="node2" presStyleIdx="5" presStyleCnt="14"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351CF260-4C83-40DB-8C8D-ADDC3A6D7D44}" type="pres">
      <dgm:prSet presAssocID="{9918C473-60D7-49E7-8E1E-F4C189F1A001}" presName="text2" presStyleLbl="fgAcc2" presStyleIdx="5" presStyleCnt="14" custScaleX="99639" custScaleY="5332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901774-5884-482D-A277-5A2D28E56C65}" type="pres">
      <dgm:prSet presAssocID="{9918C473-60D7-49E7-8E1E-F4C189F1A001}" presName="hierChild3" presStyleCnt="0"/>
      <dgm:spPr/>
      <dgm:t>
        <a:bodyPr/>
        <a:lstStyle/>
        <a:p>
          <a:endParaRPr lang="ru-RU"/>
        </a:p>
      </dgm:t>
    </dgm:pt>
    <dgm:pt modelId="{2E200538-BCBB-4160-BE93-3F49634DA824}" type="pres">
      <dgm:prSet presAssocID="{A6306EBF-FEA1-44E4-B704-F6AED4F9E874}" presName="Name10" presStyleLbl="parChTrans1D2" presStyleIdx="6" presStyleCnt="14"/>
      <dgm:spPr/>
      <dgm:t>
        <a:bodyPr/>
        <a:lstStyle/>
        <a:p>
          <a:endParaRPr lang="ru-RU"/>
        </a:p>
      </dgm:t>
    </dgm:pt>
    <dgm:pt modelId="{14E9A877-02DC-46A7-9022-494B75257FE8}" type="pres">
      <dgm:prSet presAssocID="{2F0DEABA-5E3F-43FA-AFCE-8C153CD747FD}" presName="hierRoot2" presStyleCnt="0"/>
      <dgm:spPr/>
      <dgm:t>
        <a:bodyPr/>
        <a:lstStyle/>
        <a:p>
          <a:endParaRPr lang="ru-RU"/>
        </a:p>
      </dgm:t>
    </dgm:pt>
    <dgm:pt modelId="{E4B64C73-9F05-4717-8C20-4B07DE225A2D}" type="pres">
      <dgm:prSet presAssocID="{2F0DEABA-5E3F-43FA-AFCE-8C153CD747FD}" presName="composite2" presStyleCnt="0"/>
      <dgm:spPr/>
      <dgm:t>
        <a:bodyPr/>
        <a:lstStyle/>
        <a:p>
          <a:endParaRPr lang="ru-RU"/>
        </a:p>
      </dgm:t>
    </dgm:pt>
    <dgm:pt modelId="{8176A4DD-18F7-4E4C-B6B1-1093890948E5}" type="pres">
      <dgm:prSet presAssocID="{2F0DEABA-5E3F-43FA-AFCE-8C153CD747FD}" presName="background2" presStyleLbl="node2" presStyleIdx="6" presStyleCnt="14"/>
      <dgm:spPr>
        <a:solidFill>
          <a:schemeClr val="tx1">
            <a:lumMod val="95000"/>
          </a:schemeClr>
        </a:solidFill>
      </dgm:spPr>
      <dgm:t>
        <a:bodyPr/>
        <a:lstStyle/>
        <a:p>
          <a:endParaRPr lang="ru-RU"/>
        </a:p>
      </dgm:t>
    </dgm:pt>
    <dgm:pt modelId="{FD03E5EB-4A19-4C70-AF26-DF9C53C61F9B}" type="pres">
      <dgm:prSet presAssocID="{2F0DEABA-5E3F-43FA-AFCE-8C153CD747FD}" presName="text2" presStyleLbl="fgAcc2" presStyleIdx="6" presStyleCnt="14" custScaleX="133083" custScaleY="5300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B02F05-64EB-4C5B-90C1-78CDF37BF618}" type="pres">
      <dgm:prSet presAssocID="{2F0DEABA-5E3F-43FA-AFCE-8C153CD747FD}" presName="hierChild3" presStyleCnt="0"/>
      <dgm:spPr/>
      <dgm:t>
        <a:bodyPr/>
        <a:lstStyle/>
        <a:p>
          <a:endParaRPr lang="ru-RU"/>
        </a:p>
      </dgm:t>
    </dgm:pt>
    <dgm:pt modelId="{53613BE3-09AD-41CD-945B-A7CA813F2063}" type="pres">
      <dgm:prSet presAssocID="{7807CA94-8CA9-4B4D-B339-0B9C942A09DA}" presName="Name10" presStyleLbl="parChTrans1D2" presStyleIdx="7" presStyleCnt="14"/>
      <dgm:spPr/>
      <dgm:t>
        <a:bodyPr/>
        <a:lstStyle/>
        <a:p>
          <a:endParaRPr lang="ru-RU"/>
        </a:p>
      </dgm:t>
    </dgm:pt>
    <dgm:pt modelId="{180CE0DF-3607-4D20-93AF-3B2642421FDA}" type="pres">
      <dgm:prSet presAssocID="{817433B3-BA19-4E9B-BAB7-382473861D8C}" presName="hierRoot2" presStyleCnt="0"/>
      <dgm:spPr/>
      <dgm:t>
        <a:bodyPr/>
        <a:lstStyle/>
        <a:p>
          <a:endParaRPr lang="ru-RU"/>
        </a:p>
      </dgm:t>
    </dgm:pt>
    <dgm:pt modelId="{E8B88F23-8019-450C-AA65-5C857058DB04}" type="pres">
      <dgm:prSet presAssocID="{817433B3-BA19-4E9B-BAB7-382473861D8C}" presName="composite2" presStyleCnt="0"/>
      <dgm:spPr/>
      <dgm:t>
        <a:bodyPr/>
        <a:lstStyle/>
        <a:p>
          <a:endParaRPr lang="ru-RU"/>
        </a:p>
      </dgm:t>
    </dgm:pt>
    <dgm:pt modelId="{DE2C3AC5-43C7-4568-8796-825C56566A1F}" type="pres">
      <dgm:prSet presAssocID="{817433B3-BA19-4E9B-BAB7-382473861D8C}" presName="background2" presStyleLbl="node2" presStyleIdx="7" presStyleCnt="14"/>
      <dgm:spPr>
        <a:solidFill>
          <a:schemeClr val="tx1">
            <a:lumMod val="95000"/>
          </a:schemeClr>
        </a:solidFill>
      </dgm:spPr>
      <dgm:t>
        <a:bodyPr/>
        <a:lstStyle/>
        <a:p>
          <a:endParaRPr lang="ru-RU"/>
        </a:p>
      </dgm:t>
    </dgm:pt>
    <dgm:pt modelId="{AAC0CBFD-E047-4405-8CBB-194E8E8B47EF}" type="pres">
      <dgm:prSet presAssocID="{817433B3-BA19-4E9B-BAB7-382473861D8C}" presName="text2" presStyleLbl="fgAcc2" presStyleIdx="7" presStyleCnt="14" custScaleX="95355" custScaleY="5271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23590F-9AA5-4F44-9C3B-56466563B7B2}" type="pres">
      <dgm:prSet presAssocID="{817433B3-BA19-4E9B-BAB7-382473861D8C}" presName="hierChild3" presStyleCnt="0"/>
      <dgm:spPr/>
      <dgm:t>
        <a:bodyPr/>
        <a:lstStyle/>
        <a:p>
          <a:endParaRPr lang="ru-RU"/>
        </a:p>
      </dgm:t>
    </dgm:pt>
    <dgm:pt modelId="{3423CC78-6865-4C9C-A948-4707FBDE23B3}" type="pres">
      <dgm:prSet presAssocID="{42058244-CB9E-4766-A1DF-33CEDF038328}" presName="Name10" presStyleLbl="parChTrans1D2" presStyleIdx="8" presStyleCnt="14"/>
      <dgm:spPr/>
      <dgm:t>
        <a:bodyPr/>
        <a:lstStyle/>
        <a:p>
          <a:endParaRPr lang="ru-RU"/>
        </a:p>
      </dgm:t>
    </dgm:pt>
    <dgm:pt modelId="{8735A4DC-991C-433D-8856-D8E8325C797B}" type="pres">
      <dgm:prSet presAssocID="{CF18A708-C25E-49F7-A133-0F74BF35CC2C}" presName="hierRoot2" presStyleCnt="0"/>
      <dgm:spPr/>
      <dgm:t>
        <a:bodyPr/>
        <a:lstStyle/>
        <a:p>
          <a:endParaRPr lang="ru-RU"/>
        </a:p>
      </dgm:t>
    </dgm:pt>
    <dgm:pt modelId="{D863DB27-7124-4D9A-8A9B-3991BF802306}" type="pres">
      <dgm:prSet presAssocID="{CF18A708-C25E-49F7-A133-0F74BF35CC2C}" presName="composite2" presStyleCnt="0"/>
      <dgm:spPr/>
      <dgm:t>
        <a:bodyPr/>
        <a:lstStyle/>
        <a:p>
          <a:endParaRPr lang="ru-RU"/>
        </a:p>
      </dgm:t>
    </dgm:pt>
    <dgm:pt modelId="{1E020031-F3C6-4EC5-A734-6ADFFD69453F}" type="pres">
      <dgm:prSet presAssocID="{CF18A708-C25E-49F7-A133-0F74BF35CC2C}" presName="background2" presStyleLbl="node2" presStyleIdx="8" presStyleCnt="14"/>
      <dgm:spPr>
        <a:solidFill>
          <a:schemeClr val="tx1">
            <a:lumMod val="95000"/>
          </a:schemeClr>
        </a:solidFill>
      </dgm:spPr>
      <dgm:t>
        <a:bodyPr/>
        <a:lstStyle/>
        <a:p>
          <a:endParaRPr lang="ru-RU"/>
        </a:p>
      </dgm:t>
    </dgm:pt>
    <dgm:pt modelId="{D1F181ED-BE54-4666-9032-B5CF82886667}" type="pres">
      <dgm:prSet presAssocID="{CF18A708-C25E-49F7-A133-0F74BF35CC2C}" presName="text2" presStyleLbl="fgAcc2" presStyleIdx="8" presStyleCnt="14" custScaleX="107597" custScaleY="5463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38DBD7-ED95-4F48-A9BC-9E27BB2BEBAB}" type="pres">
      <dgm:prSet presAssocID="{CF18A708-C25E-49F7-A133-0F74BF35CC2C}" presName="hierChild3" presStyleCnt="0"/>
      <dgm:spPr/>
      <dgm:t>
        <a:bodyPr/>
        <a:lstStyle/>
        <a:p>
          <a:endParaRPr lang="ru-RU"/>
        </a:p>
      </dgm:t>
    </dgm:pt>
    <dgm:pt modelId="{4B89E5EB-7A18-4796-94B5-7F6282B9BDA8}" type="pres">
      <dgm:prSet presAssocID="{056B1C51-2F9A-497E-9A57-46E54DD9E466}" presName="Name10" presStyleLbl="parChTrans1D2" presStyleIdx="9" presStyleCnt="14"/>
      <dgm:spPr/>
      <dgm:t>
        <a:bodyPr/>
        <a:lstStyle/>
        <a:p>
          <a:endParaRPr lang="ru-RU"/>
        </a:p>
      </dgm:t>
    </dgm:pt>
    <dgm:pt modelId="{4D40CBD7-9DF2-46DA-AAF0-63E43C58B0B0}" type="pres">
      <dgm:prSet presAssocID="{C6C33A98-2E6C-4093-917F-016A45EF7A5F}" presName="hierRoot2" presStyleCnt="0"/>
      <dgm:spPr/>
      <dgm:t>
        <a:bodyPr/>
        <a:lstStyle/>
        <a:p>
          <a:endParaRPr lang="ru-RU"/>
        </a:p>
      </dgm:t>
    </dgm:pt>
    <dgm:pt modelId="{2EEB63C5-0D0E-42BF-9792-7774F565C86C}" type="pres">
      <dgm:prSet presAssocID="{C6C33A98-2E6C-4093-917F-016A45EF7A5F}" presName="composite2" presStyleCnt="0"/>
      <dgm:spPr/>
      <dgm:t>
        <a:bodyPr/>
        <a:lstStyle/>
        <a:p>
          <a:endParaRPr lang="ru-RU"/>
        </a:p>
      </dgm:t>
    </dgm:pt>
    <dgm:pt modelId="{14937106-6474-4B43-B62B-0E2D7F727D8D}" type="pres">
      <dgm:prSet presAssocID="{C6C33A98-2E6C-4093-917F-016A45EF7A5F}" presName="background2" presStyleLbl="node2" presStyleIdx="9" presStyleCnt="14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1496B7B1-C0BB-4553-A1D1-B8CE08C4E0FA}" type="pres">
      <dgm:prSet presAssocID="{C6C33A98-2E6C-4093-917F-016A45EF7A5F}" presName="text2" presStyleLbl="fgAcc2" presStyleIdx="9" presStyleCnt="14" custScaleX="106477" custScaleY="5523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822DA6-5B40-4B24-8273-C5A829A185DD}" type="pres">
      <dgm:prSet presAssocID="{C6C33A98-2E6C-4093-917F-016A45EF7A5F}" presName="hierChild3" presStyleCnt="0"/>
      <dgm:spPr/>
      <dgm:t>
        <a:bodyPr/>
        <a:lstStyle/>
        <a:p>
          <a:endParaRPr lang="ru-RU"/>
        </a:p>
      </dgm:t>
    </dgm:pt>
    <dgm:pt modelId="{233C3C07-9DD2-4169-A2EE-85AA565B34AF}" type="pres">
      <dgm:prSet presAssocID="{3B48F37E-60BD-4719-A00A-4171712448FD}" presName="Name10" presStyleLbl="parChTrans1D2" presStyleIdx="10" presStyleCnt="14"/>
      <dgm:spPr/>
      <dgm:t>
        <a:bodyPr/>
        <a:lstStyle/>
        <a:p>
          <a:endParaRPr lang="ru-RU"/>
        </a:p>
      </dgm:t>
    </dgm:pt>
    <dgm:pt modelId="{6765449A-5E42-46FA-94C9-24E1B35A0745}" type="pres">
      <dgm:prSet presAssocID="{3D7E79F4-4F3A-4D2B-AC13-7DBAE0621D6C}" presName="hierRoot2" presStyleCnt="0"/>
      <dgm:spPr/>
      <dgm:t>
        <a:bodyPr/>
        <a:lstStyle/>
        <a:p>
          <a:endParaRPr lang="ru-RU"/>
        </a:p>
      </dgm:t>
    </dgm:pt>
    <dgm:pt modelId="{DF893840-7FED-4074-B61D-FC0607F1CD53}" type="pres">
      <dgm:prSet presAssocID="{3D7E79F4-4F3A-4D2B-AC13-7DBAE0621D6C}" presName="composite2" presStyleCnt="0"/>
      <dgm:spPr/>
      <dgm:t>
        <a:bodyPr/>
        <a:lstStyle/>
        <a:p>
          <a:endParaRPr lang="ru-RU"/>
        </a:p>
      </dgm:t>
    </dgm:pt>
    <dgm:pt modelId="{BE5406EE-AB05-40FA-B2DB-087BF59F7FB3}" type="pres">
      <dgm:prSet presAssocID="{3D7E79F4-4F3A-4D2B-AC13-7DBAE0621D6C}" presName="background2" presStyleLbl="node2" presStyleIdx="10" presStyleCnt="14"/>
      <dgm:spPr>
        <a:solidFill>
          <a:schemeClr val="lt1"/>
        </a:solidFill>
      </dgm:spPr>
      <dgm:t>
        <a:bodyPr/>
        <a:lstStyle/>
        <a:p>
          <a:endParaRPr lang="ru-RU"/>
        </a:p>
      </dgm:t>
    </dgm:pt>
    <dgm:pt modelId="{319E228E-94A5-4936-A568-8BD5FD817DD5}" type="pres">
      <dgm:prSet presAssocID="{3D7E79F4-4F3A-4D2B-AC13-7DBAE0621D6C}" presName="text2" presStyleLbl="fgAcc2" presStyleIdx="10" presStyleCnt="14" custScaleX="127807" custScaleY="555964" custLinFactX="-20291" custLinFactNeighborX="-100000" custLinFactNeighborY="-43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E64243-1A39-4E7E-B1D1-D31C2F09319B}" type="pres">
      <dgm:prSet presAssocID="{3D7E79F4-4F3A-4D2B-AC13-7DBAE0621D6C}" presName="hierChild3" presStyleCnt="0"/>
      <dgm:spPr/>
      <dgm:t>
        <a:bodyPr/>
        <a:lstStyle/>
        <a:p>
          <a:endParaRPr lang="ru-RU"/>
        </a:p>
      </dgm:t>
    </dgm:pt>
    <dgm:pt modelId="{EF0CCEBC-F280-4947-9616-6749EA1407F2}" type="pres">
      <dgm:prSet presAssocID="{2587309A-7E31-49D6-AF13-034F4DC189A9}" presName="Name10" presStyleLbl="parChTrans1D2" presStyleIdx="11" presStyleCnt="14"/>
      <dgm:spPr/>
      <dgm:t>
        <a:bodyPr/>
        <a:lstStyle/>
        <a:p>
          <a:endParaRPr lang="ru-RU"/>
        </a:p>
      </dgm:t>
    </dgm:pt>
    <dgm:pt modelId="{1F97FA41-1645-45B9-8744-C583FCA954CE}" type="pres">
      <dgm:prSet presAssocID="{B8690B6C-EC29-4896-8830-F5D8852F80BD}" presName="hierRoot2" presStyleCnt="0"/>
      <dgm:spPr/>
      <dgm:t>
        <a:bodyPr/>
        <a:lstStyle/>
        <a:p>
          <a:endParaRPr lang="ru-RU"/>
        </a:p>
      </dgm:t>
    </dgm:pt>
    <dgm:pt modelId="{66031143-1888-43F8-8FAC-8373EE4137F3}" type="pres">
      <dgm:prSet presAssocID="{B8690B6C-EC29-4896-8830-F5D8852F80BD}" presName="composite2" presStyleCnt="0"/>
      <dgm:spPr/>
      <dgm:t>
        <a:bodyPr/>
        <a:lstStyle/>
        <a:p>
          <a:endParaRPr lang="ru-RU"/>
        </a:p>
      </dgm:t>
    </dgm:pt>
    <dgm:pt modelId="{131147A6-0B17-4546-ACB8-D44EEDEF6A71}" type="pres">
      <dgm:prSet presAssocID="{B8690B6C-EC29-4896-8830-F5D8852F80BD}" presName="background2" presStyleLbl="node2" presStyleIdx="11" presStyleCnt="14"/>
      <dgm:spPr/>
      <dgm:t>
        <a:bodyPr/>
        <a:lstStyle/>
        <a:p>
          <a:endParaRPr lang="ru-RU"/>
        </a:p>
      </dgm:t>
    </dgm:pt>
    <dgm:pt modelId="{E57BB656-E349-4C50-8892-0713EA61EB9C}" type="pres">
      <dgm:prSet presAssocID="{B8690B6C-EC29-4896-8830-F5D8852F80BD}" presName="text2" presStyleLbl="fgAcc2" presStyleIdx="11" presStyleCnt="14" custScaleX="123583" custScaleY="588456" custLinFactNeighborX="-79577" custLinFactNeighborY="-188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FF4E07-7926-4DFE-A286-CA9CBEF41557}" type="pres">
      <dgm:prSet presAssocID="{B8690B6C-EC29-4896-8830-F5D8852F80BD}" presName="hierChild3" presStyleCnt="0"/>
      <dgm:spPr/>
      <dgm:t>
        <a:bodyPr/>
        <a:lstStyle/>
        <a:p>
          <a:endParaRPr lang="ru-RU"/>
        </a:p>
      </dgm:t>
    </dgm:pt>
    <dgm:pt modelId="{4BDCA42C-01E4-4F88-94CA-6EE0726712EA}" type="pres">
      <dgm:prSet presAssocID="{05C0A1DF-7647-45C5-8BF8-8FBB52687D82}" presName="Name10" presStyleLbl="parChTrans1D2" presStyleIdx="12" presStyleCnt="14"/>
      <dgm:spPr/>
      <dgm:t>
        <a:bodyPr/>
        <a:lstStyle/>
        <a:p>
          <a:endParaRPr lang="ru-RU"/>
        </a:p>
      </dgm:t>
    </dgm:pt>
    <dgm:pt modelId="{FDBEF174-9C2A-4C22-9DCD-5E1987D9FEC1}" type="pres">
      <dgm:prSet presAssocID="{CF462A6D-D88B-4B8A-8AD1-B023D2730356}" presName="hierRoot2" presStyleCnt="0"/>
      <dgm:spPr/>
      <dgm:t>
        <a:bodyPr/>
        <a:lstStyle/>
        <a:p>
          <a:endParaRPr lang="ru-RU"/>
        </a:p>
      </dgm:t>
    </dgm:pt>
    <dgm:pt modelId="{105BE6F4-8A0B-4B50-8356-BF1259DB5D2E}" type="pres">
      <dgm:prSet presAssocID="{CF462A6D-D88B-4B8A-8AD1-B023D2730356}" presName="composite2" presStyleCnt="0"/>
      <dgm:spPr/>
      <dgm:t>
        <a:bodyPr/>
        <a:lstStyle/>
        <a:p>
          <a:endParaRPr lang="ru-RU"/>
        </a:p>
      </dgm:t>
    </dgm:pt>
    <dgm:pt modelId="{46F944D7-CD48-49C6-A0A1-7A1AF316BD53}" type="pres">
      <dgm:prSet presAssocID="{CF462A6D-D88B-4B8A-8AD1-B023D2730356}" presName="background2" presStyleLbl="node2" presStyleIdx="12" presStyleCnt="14"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FD90B5A1-779E-4A80-A65B-4217DB0285B2}" type="pres">
      <dgm:prSet presAssocID="{CF462A6D-D88B-4B8A-8AD1-B023D2730356}" presName="text2" presStyleLbl="fgAcc2" presStyleIdx="12" presStyleCnt="14" custScaleX="108857" custScaleY="554348" custLinFactNeighborX="-59353" custLinFactNeighborY="59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820A2F-AFBF-4B12-9E0E-F5FEC0E87CC3}" type="pres">
      <dgm:prSet presAssocID="{CF462A6D-D88B-4B8A-8AD1-B023D2730356}" presName="hierChild3" presStyleCnt="0"/>
      <dgm:spPr/>
      <dgm:t>
        <a:bodyPr/>
        <a:lstStyle/>
        <a:p>
          <a:endParaRPr lang="ru-RU"/>
        </a:p>
      </dgm:t>
    </dgm:pt>
    <dgm:pt modelId="{142BDFD9-6141-46F4-8E21-D0656C1A4DF5}" type="pres">
      <dgm:prSet presAssocID="{F800079C-C276-4A2A-9186-68DB1B6D79EC}" presName="Name10" presStyleLbl="parChTrans1D2" presStyleIdx="13" presStyleCnt="14"/>
      <dgm:spPr/>
      <dgm:t>
        <a:bodyPr/>
        <a:lstStyle/>
        <a:p>
          <a:endParaRPr lang="ru-RU"/>
        </a:p>
      </dgm:t>
    </dgm:pt>
    <dgm:pt modelId="{044AC66C-D7CB-4E08-949C-BAE8CEE1F4F0}" type="pres">
      <dgm:prSet presAssocID="{BA935B87-AFB4-426E-B949-004A92D15C76}" presName="hierRoot2" presStyleCnt="0"/>
      <dgm:spPr/>
      <dgm:t>
        <a:bodyPr/>
        <a:lstStyle/>
        <a:p>
          <a:endParaRPr lang="ru-RU"/>
        </a:p>
      </dgm:t>
    </dgm:pt>
    <dgm:pt modelId="{90BC1C65-ACB5-47BE-B02A-5607D1714465}" type="pres">
      <dgm:prSet presAssocID="{BA935B87-AFB4-426E-B949-004A92D15C76}" presName="composite2" presStyleCnt="0"/>
      <dgm:spPr/>
      <dgm:t>
        <a:bodyPr/>
        <a:lstStyle/>
        <a:p>
          <a:endParaRPr lang="ru-RU"/>
        </a:p>
      </dgm:t>
    </dgm:pt>
    <dgm:pt modelId="{80E48667-84DB-4FB1-9211-50B269D83BF3}" type="pres">
      <dgm:prSet presAssocID="{BA935B87-AFB4-426E-B949-004A92D15C76}" presName="background2" presStyleLbl="node2" presStyleIdx="13" presStyleCnt="14"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49AF7DA0-87E8-47B8-B501-C187070C2835}" type="pres">
      <dgm:prSet presAssocID="{BA935B87-AFB4-426E-B949-004A92D15C76}" presName="text2" presStyleLbl="fgAcc2" presStyleIdx="13" presStyleCnt="14" custScaleX="88672" custScaleY="554333" custLinFactNeighborX="-56544" custLinFactNeighborY="59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F287B5-9474-488E-9D9E-10F3AC0FF723}" type="pres">
      <dgm:prSet presAssocID="{BA935B87-AFB4-426E-B949-004A92D15C76}" presName="hierChild3" presStyleCnt="0"/>
      <dgm:spPr/>
      <dgm:t>
        <a:bodyPr/>
        <a:lstStyle/>
        <a:p>
          <a:endParaRPr lang="ru-RU"/>
        </a:p>
      </dgm:t>
    </dgm:pt>
  </dgm:ptLst>
  <dgm:cxnLst>
    <dgm:cxn modelId="{1ECAC137-8E79-402F-B79E-AD7BCB777ED7}" type="presOf" srcId="{DC9A6159-106F-4A53-9A61-B7C32B0E78B6}" destId="{CC6B4D61-FCA8-48E9-8354-DEAA1469D863}" srcOrd="0" destOrd="0" presId="urn:microsoft.com/office/officeart/2005/8/layout/hierarchy1"/>
    <dgm:cxn modelId="{ECFF995E-6590-4E86-9182-B9FCA13F260F}" type="presOf" srcId="{32C85D6D-7906-49F2-97AD-3336A5091024}" destId="{010E6662-A6CF-445C-A28F-345CEC76D52E}" srcOrd="0" destOrd="0" presId="urn:microsoft.com/office/officeart/2005/8/layout/hierarchy1"/>
    <dgm:cxn modelId="{7B40E56C-03A9-421E-9AD9-6BBA7CB7D4F9}" srcId="{DC9A6159-106F-4A53-9A61-B7C32B0E78B6}" destId="{62629A1E-52E1-46DA-A6B0-14C31604457C}" srcOrd="1" destOrd="0" parTransId="{D8EAB57C-FB4E-4887-A741-75C079901744}" sibTransId="{35E46538-7808-446A-AE3B-2F934EB8DB7F}"/>
    <dgm:cxn modelId="{C14FBFB6-FE38-4F2F-8687-56300B2065E6}" type="presOf" srcId="{3D7E79F4-4F3A-4D2B-AC13-7DBAE0621D6C}" destId="{319E228E-94A5-4936-A568-8BD5FD817DD5}" srcOrd="0" destOrd="0" presId="urn:microsoft.com/office/officeart/2005/8/layout/hierarchy1"/>
    <dgm:cxn modelId="{F9485188-B98B-4CDC-84F1-0EE911E6D66A}" srcId="{62629A1E-52E1-46DA-A6B0-14C31604457C}" destId="{817433B3-BA19-4E9B-BAB7-382473861D8C}" srcOrd="4" destOrd="0" parTransId="{7807CA94-8CA9-4B4D-B339-0B9C942A09DA}" sibTransId="{B1530F72-2ADE-4A1B-95C5-AE5CDE624066}"/>
    <dgm:cxn modelId="{D459A272-A6D7-4F4C-8572-03AB3A128795}" srcId="{62629A1E-52E1-46DA-A6B0-14C31604457C}" destId="{3D7E79F4-4F3A-4D2B-AC13-7DBAE0621D6C}" srcOrd="7" destOrd="0" parTransId="{3B48F37E-60BD-4719-A00A-4171712448FD}" sibTransId="{688DA8C1-8ED1-460F-9A83-7F0C2A780A3D}"/>
    <dgm:cxn modelId="{B833F4A5-82DD-47B4-A181-9EF4848EBDFF}" type="presOf" srcId="{2B790AF5-794A-47D6-967B-7A52E0CED150}" destId="{77D73783-94EB-4045-B1B9-56AD637628F5}" srcOrd="0" destOrd="0" presId="urn:microsoft.com/office/officeart/2005/8/layout/hierarchy1"/>
    <dgm:cxn modelId="{87C9C70B-195C-4CD0-8078-EBACCCE34F0E}" srcId="{3016C7E1-965F-4546-AE4B-54FA2C8E2B60}" destId="{2F16B295-56BE-46B0-BEF8-968963106C33}" srcOrd="1" destOrd="0" parTransId="{DCF589B0-9429-4873-8A94-8D09E2C05F52}" sibTransId="{7170C790-4BB2-44B7-9231-5FE7615CCE7E}"/>
    <dgm:cxn modelId="{7B7387D9-D1BE-4608-945E-4F4AC2E6A08D}" type="presOf" srcId="{7807CA94-8CA9-4B4D-B339-0B9C942A09DA}" destId="{53613BE3-09AD-41CD-945B-A7CA813F2063}" srcOrd="0" destOrd="0" presId="urn:microsoft.com/office/officeart/2005/8/layout/hierarchy1"/>
    <dgm:cxn modelId="{617912B0-EF88-464E-8D6B-7158F6DE2C42}" type="presOf" srcId="{3B48F37E-60BD-4719-A00A-4171712448FD}" destId="{233C3C07-9DD2-4169-A2EE-85AA565B34AF}" srcOrd="0" destOrd="0" presId="urn:microsoft.com/office/officeart/2005/8/layout/hierarchy1"/>
    <dgm:cxn modelId="{1083492A-E2AF-4A7F-A9BC-D8F4E206474E}" srcId="{62629A1E-52E1-46DA-A6B0-14C31604457C}" destId="{CF462A6D-D88B-4B8A-8AD1-B023D2730356}" srcOrd="9" destOrd="0" parTransId="{05C0A1DF-7647-45C5-8BF8-8FBB52687D82}" sibTransId="{D6B9A9BB-FE1C-461F-B2D6-0A56369BDAD7}"/>
    <dgm:cxn modelId="{F78B3150-6588-4F24-BF40-1D8D12478831}" type="presOf" srcId="{CF462A6D-D88B-4B8A-8AD1-B023D2730356}" destId="{FD90B5A1-779E-4A80-A65B-4217DB0285B2}" srcOrd="0" destOrd="0" presId="urn:microsoft.com/office/officeart/2005/8/layout/hierarchy1"/>
    <dgm:cxn modelId="{4ECCB360-2572-4212-9002-01B508DD07D5}" type="presOf" srcId="{42058244-CB9E-4766-A1DF-33CEDF038328}" destId="{3423CC78-6865-4C9C-A948-4707FBDE23B3}" srcOrd="0" destOrd="0" presId="urn:microsoft.com/office/officeart/2005/8/layout/hierarchy1"/>
    <dgm:cxn modelId="{7609BCC6-651D-4A3B-B87E-DABBC03B96C1}" type="presOf" srcId="{403F0589-666F-4E2A-A485-1354B21A7277}" destId="{E530E7C1-1424-4D15-9C02-4BA6F995F669}" srcOrd="0" destOrd="0" presId="urn:microsoft.com/office/officeart/2005/8/layout/hierarchy1"/>
    <dgm:cxn modelId="{D70EB694-09E6-4C32-8A20-2160D2E2AA1B}" srcId="{62629A1E-52E1-46DA-A6B0-14C31604457C}" destId="{CF18A708-C25E-49F7-A133-0F74BF35CC2C}" srcOrd="5" destOrd="0" parTransId="{42058244-CB9E-4766-A1DF-33CEDF038328}" sibTransId="{B5BD0990-49BC-4594-BD5F-B3BC7F465753}"/>
    <dgm:cxn modelId="{AB109384-638F-40E6-BE44-B79907C802E6}" srcId="{62629A1E-52E1-46DA-A6B0-14C31604457C}" destId="{9918C473-60D7-49E7-8E1E-F4C189F1A001}" srcOrd="2" destOrd="0" parTransId="{A80F1D52-69DB-4529-BE04-07C2A459B1A8}" sibTransId="{BF024FF2-EE2A-44A6-864C-B9FCCFAE07C8}"/>
    <dgm:cxn modelId="{2DC9DD16-7D94-4EB0-8DDB-69D0B1849539}" type="presOf" srcId="{056B1C51-2F9A-497E-9A57-46E54DD9E466}" destId="{4B89E5EB-7A18-4796-94B5-7F6282B9BDA8}" srcOrd="0" destOrd="0" presId="urn:microsoft.com/office/officeart/2005/8/layout/hierarchy1"/>
    <dgm:cxn modelId="{A8862549-D10D-4C6F-80E8-67BABD2BDB65}" type="presOf" srcId="{817433B3-BA19-4E9B-BAB7-382473861D8C}" destId="{AAC0CBFD-E047-4405-8CBB-194E8E8B47EF}" srcOrd="0" destOrd="0" presId="urn:microsoft.com/office/officeart/2005/8/layout/hierarchy1"/>
    <dgm:cxn modelId="{B848A96B-724B-42D7-B45B-E988E050A49C}" srcId="{3016C7E1-965F-4546-AE4B-54FA2C8E2B60}" destId="{403F0589-666F-4E2A-A485-1354B21A7277}" srcOrd="0" destOrd="0" parTransId="{39E4409E-FBA1-42F8-BBE2-03ED4295D746}" sibTransId="{CA26363C-A321-4CDD-846B-C672534AC862}"/>
    <dgm:cxn modelId="{BA392B09-DFB3-4DBA-BAC6-B26A1CD6D54A}" type="presOf" srcId="{2F0DEABA-5E3F-43FA-AFCE-8C153CD747FD}" destId="{FD03E5EB-4A19-4C70-AF26-DF9C53C61F9B}" srcOrd="0" destOrd="0" presId="urn:microsoft.com/office/officeart/2005/8/layout/hierarchy1"/>
    <dgm:cxn modelId="{9461EEBE-CB5C-489C-9887-799CA6BB838F}" type="presOf" srcId="{DCF589B0-9429-4873-8A94-8D09E2C05F52}" destId="{DC6907F1-08BB-42F6-BB2D-A881B5099C8E}" srcOrd="0" destOrd="0" presId="urn:microsoft.com/office/officeart/2005/8/layout/hierarchy1"/>
    <dgm:cxn modelId="{8B69B5FC-FDF7-44D7-B109-AF2EF9E8A484}" type="presOf" srcId="{3016C7E1-965F-4546-AE4B-54FA2C8E2B60}" destId="{96DB2298-9E81-448B-8622-C7243B6EABFB}" srcOrd="0" destOrd="0" presId="urn:microsoft.com/office/officeart/2005/8/layout/hierarchy1"/>
    <dgm:cxn modelId="{142C48F2-BF7A-42E0-9DEF-88F377CFCCEF}" srcId="{62629A1E-52E1-46DA-A6B0-14C31604457C}" destId="{B8690B6C-EC29-4896-8830-F5D8852F80BD}" srcOrd="8" destOrd="0" parTransId="{2587309A-7E31-49D6-AF13-034F4DC189A9}" sibTransId="{BF7E05D4-7E1B-47DF-87FA-A85E2F1FE2ED}"/>
    <dgm:cxn modelId="{B48F1238-0D63-4FB6-9704-C3B0E306DF62}" type="presOf" srcId="{F800079C-C276-4A2A-9186-68DB1B6D79EC}" destId="{142BDFD9-6141-46F4-8E21-D0656C1A4DF5}" srcOrd="0" destOrd="0" presId="urn:microsoft.com/office/officeart/2005/8/layout/hierarchy1"/>
    <dgm:cxn modelId="{6EA23A7C-18E4-459F-BC30-29BE33FC3EA8}" type="presOf" srcId="{B8690B6C-EC29-4896-8830-F5D8852F80BD}" destId="{E57BB656-E349-4C50-8892-0713EA61EB9C}" srcOrd="0" destOrd="0" presId="urn:microsoft.com/office/officeart/2005/8/layout/hierarchy1"/>
    <dgm:cxn modelId="{52B6FDAA-314D-4121-A453-62FF87F80CBC}" srcId="{62629A1E-52E1-46DA-A6B0-14C31604457C}" destId="{BA935B87-AFB4-426E-B949-004A92D15C76}" srcOrd="10" destOrd="0" parTransId="{F800079C-C276-4A2A-9186-68DB1B6D79EC}" sibTransId="{2A799224-4F82-4F07-B507-98BBBC203E71}"/>
    <dgm:cxn modelId="{D70CA6D1-3E5E-48DD-BCB4-F9F43D4A09EF}" type="presOf" srcId="{2F16B295-56BE-46B0-BEF8-968963106C33}" destId="{FB4B1BD0-E391-42EA-8088-8D05B32A23D5}" srcOrd="0" destOrd="0" presId="urn:microsoft.com/office/officeart/2005/8/layout/hierarchy1"/>
    <dgm:cxn modelId="{68296969-9F34-4B71-B53F-3955CDE59F71}" type="presOf" srcId="{2587309A-7E31-49D6-AF13-034F4DC189A9}" destId="{EF0CCEBC-F280-4947-9616-6749EA1407F2}" srcOrd="0" destOrd="0" presId="urn:microsoft.com/office/officeart/2005/8/layout/hierarchy1"/>
    <dgm:cxn modelId="{1740C964-A848-43C2-B741-B34501C5DFBD}" type="presOf" srcId="{39E4409E-FBA1-42F8-BBE2-03ED4295D746}" destId="{C17F2FA2-8228-4742-ACEE-BAF749D9C2EC}" srcOrd="0" destOrd="0" presId="urn:microsoft.com/office/officeart/2005/8/layout/hierarchy1"/>
    <dgm:cxn modelId="{5564D075-954D-4937-92AF-D3AB388528DE}" srcId="{62629A1E-52E1-46DA-A6B0-14C31604457C}" destId="{2F0DEABA-5E3F-43FA-AFCE-8C153CD747FD}" srcOrd="3" destOrd="0" parTransId="{A6306EBF-FEA1-44E4-B704-F6AED4F9E874}" sibTransId="{A456902B-3DE1-483F-900C-F2A517959397}"/>
    <dgm:cxn modelId="{0B7F813C-6B93-403A-8D0D-3451F6BAA464}" type="presOf" srcId="{62629A1E-52E1-46DA-A6B0-14C31604457C}" destId="{82479353-5695-4456-8E86-E7FA026E2FB9}" srcOrd="0" destOrd="0" presId="urn:microsoft.com/office/officeart/2005/8/layout/hierarchy1"/>
    <dgm:cxn modelId="{FE2E7C7A-899F-4012-8023-E464509EB149}" type="presOf" srcId="{17428C9F-9A2E-4460-9DCC-AEEE89DFA127}" destId="{DE8D7B50-A106-448D-B753-97DFB01FF539}" srcOrd="0" destOrd="0" presId="urn:microsoft.com/office/officeart/2005/8/layout/hierarchy1"/>
    <dgm:cxn modelId="{54D9E348-75C3-4FD6-8007-942FABAD9983}" type="presOf" srcId="{05C0A1DF-7647-45C5-8BF8-8FBB52687D82}" destId="{4BDCA42C-01E4-4F88-94CA-6EE0726712EA}" srcOrd="0" destOrd="0" presId="urn:microsoft.com/office/officeart/2005/8/layout/hierarchy1"/>
    <dgm:cxn modelId="{49392917-5F78-4DC8-B9BC-EAAD877ACC3A}" srcId="{DC9A6159-106F-4A53-9A61-B7C32B0E78B6}" destId="{3016C7E1-965F-4546-AE4B-54FA2C8E2B60}" srcOrd="0" destOrd="0" parTransId="{1A8841E5-B62F-43D3-9664-50390DC3B9D5}" sibTransId="{AED8B668-303B-4087-B4BC-F65C317BEF72}"/>
    <dgm:cxn modelId="{E98F8EDF-F351-4646-B4C4-791BA435356F}" srcId="{62629A1E-52E1-46DA-A6B0-14C31604457C}" destId="{17428C9F-9A2E-4460-9DCC-AEEE89DFA127}" srcOrd="1" destOrd="0" parTransId="{D6A877D8-21C8-454A-B483-4F9284453788}" sibTransId="{2CD5D19F-8699-4D6C-A2CB-947CCAEE367D}"/>
    <dgm:cxn modelId="{664094C7-2818-415B-916D-861170671107}" srcId="{3016C7E1-965F-4546-AE4B-54FA2C8E2B60}" destId="{38A68838-F3C6-4DB0-8C9A-9EE63A607332}" srcOrd="2" destOrd="0" parTransId="{32C85D6D-7906-49F2-97AD-3336A5091024}" sibTransId="{16C374D8-F08E-4BEC-BE2F-785F26EFBCFD}"/>
    <dgm:cxn modelId="{9589C896-9046-4965-9C36-80C9E5289659}" type="presOf" srcId="{6237A06C-93A6-49FF-9550-F1EE7F25AF65}" destId="{6582FEE0-CFEA-4DB5-95D7-D792339C2F96}" srcOrd="0" destOrd="0" presId="urn:microsoft.com/office/officeart/2005/8/layout/hierarchy1"/>
    <dgm:cxn modelId="{38441127-2740-40C7-972F-D85F370E9ABE}" type="presOf" srcId="{A80F1D52-69DB-4529-BE04-07C2A459B1A8}" destId="{52238B3C-A883-4417-A1D9-B8269EE45629}" srcOrd="0" destOrd="0" presId="urn:microsoft.com/office/officeart/2005/8/layout/hierarchy1"/>
    <dgm:cxn modelId="{F9279B20-ACCA-4EB7-BC57-742BC8B53000}" type="presOf" srcId="{38A68838-F3C6-4DB0-8C9A-9EE63A607332}" destId="{21A75615-7E96-41A1-93B6-38963A86E919}" srcOrd="0" destOrd="0" presId="urn:microsoft.com/office/officeart/2005/8/layout/hierarchy1"/>
    <dgm:cxn modelId="{92B7CFE0-62C8-49F2-95C3-35622F4BF2F7}" type="presOf" srcId="{9918C473-60D7-49E7-8E1E-F4C189F1A001}" destId="{351CF260-4C83-40DB-8C8D-ADDC3A6D7D44}" srcOrd="0" destOrd="0" presId="urn:microsoft.com/office/officeart/2005/8/layout/hierarchy1"/>
    <dgm:cxn modelId="{2FF1DB8E-2E08-4EFC-ACA5-C0BE3A2ECE39}" srcId="{62629A1E-52E1-46DA-A6B0-14C31604457C}" destId="{2B790AF5-794A-47D6-967B-7A52E0CED150}" srcOrd="0" destOrd="0" parTransId="{6237A06C-93A6-49FF-9550-F1EE7F25AF65}" sibTransId="{754A2EB9-522C-4FA5-85D2-D7438BEE41D5}"/>
    <dgm:cxn modelId="{F114BAE5-AD8C-496E-9A60-85E6B24E625B}" type="presOf" srcId="{C6C33A98-2E6C-4093-917F-016A45EF7A5F}" destId="{1496B7B1-C0BB-4553-A1D1-B8CE08C4E0FA}" srcOrd="0" destOrd="0" presId="urn:microsoft.com/office/officeart/2005/8/layout/hierarchy1"/>
    <dgm:cxn modelId="{FE25D960-3198-442D-A7B8-92AC32B97BD1}" type="presOf" srcId="{CF18A708-C25E-49F7-A133-0F74BF35CC2C}" destId="{D1F181ED-BE54-4666-9032-B5CF82886667}" srcOrd="0" destOrd="0" presId="urn:microsoft.com/office/officeart/2005/8/layout/hierarchy1"/>
    <dgm:cxn modelId="{9826E9DF-5F65-482A-A941-E341F84FEFE2}" type="presOf" srcId="{D6A877D8-21C8-454A-B483-4F9284453788}" destId="{0EAAC864-9DE6-434C-AC94-A19EB3EDAEA7}" srcOrd="0" destOrd="0" presId="urn:microsoft.com/office/officeart/2005/8/layout/hierarchy1"/>
    <dgm:cxn modelId="{93DDAC57-46F3-4835-93DA-303023599E7C}" type="presOf" srcId="{A6306EBF-FEA1-44E4-B704-F6AED4F9E874}" destId="{2E200538-BCBB-4160-BE93-3F49634DA824}" srcOrd="0" destOrd="0" presId="urn:microsoft.com/office/officeart/2005/8/layout/hierarchy1"/>
    <dgm:cxn modelId="{1BCB9CEF-FD17-4DE4-97A5-078BFEA96C6E}" type="presOf" srcId="{BA935B87-AFB4-426E-B949-004A92D15C76}" destId="{49AF7DA0-87E8-47B8-B501-C187070C2835}" srcOrd="0" destOrd="0" presId="urn:microsoft.com/office/officeart/2005/8/layout/hierarchy1"/>
    <dgm:cxn modelId="{EBF9FB72-BA0C-4B60-BA5B-B2EA3692652D}" srcId="{62629A1E-52E1-46DA-A6B0-14C31604457C}" destId="{C6C33A98-2E6C-4093-917F-016A45EF7A5F}" srcOrd="6" destOrd="0" parTransId="{056B1C51-2F9A-497E-9A57-46E54DD9E466}" sibTransId="{BCC6DA0E-6C3E-421F-B3D3-D7A656BA1E53}"/>
    <dgm:cxn modelId="{044C42E9-D479-46BE-8F66-D5F769948C54}" type="presParOf" srcId="{CC6B4D61-FCA8-48E9-8354-DEAA1469D863}" destId="{F8726514-9A26-4C8A-9217-1D2C56E93F86}" srcOrd="0" destOrd="0" presId="urn:microsoft.com/office/officeart/2005/8/layout/hierarchy1"/>
    <dgm:cxn modelId="{E55736A4-EB74-4552-A443-CAD35BBD34B9}" type="presParOf" srcId="{F8726514-9A26-4C8A-9217-1D2C56E93F86}" destId="{99E28722-2A52-4ACD-A0FE-893EAEC6A074}" srcOrd="0" destOrd="0" presId="urn:microsoft.com/office/officeart/2005/8/layout/hierarchy1"/>
    <dgm:cxn modelId="{D924BAA0-89C5-4740-94DC-0DD7EE35411D}" type="presParOf" srcId="{99E28722-2A52-4ACD-A0FE-893EAEC6A074}" destId="{89130977-DFDE-4C40-A199-C1BCBBDE035D}" srcOrd="0" destOrd="0" presId="urn:microsoft.com/office/officeart/2005/8/layout/hierarchy1"/>
    <dgm:cxn modelId="{C52F7141-D5F6-4EBB-83EA-5C79A2C3C735}" type="presParOf" srcId="{99E28722-2A52-4ACD-A0FE-893EAEC6A074}" destId="{96DB2298-9E81-448B-8622-C7243B6EABFB}" srcOrd="1" destOrd="0" presId="urn:microsoft.com/office/officeart/2005/8/layout/hierarchy1"/>
    <dgm:cxn modelId="{40609450-0595-4F99-8E88-39934A54C448}" type="presParOf" srcId="{F8726514-9A26-4C8A-9217-1D2C56E93F86}" destId="{498D5F4F-7507-45A4-BC67-371724A4F26D}" srcOrd="1" destOrd="0" presId="urn:microsoft.com/office/officeart/2005/8/layout/hierarchy1"/>
    <dgm:cxn modelId="{3D366C82-0037-4753-AA66-EF3219CCDB72}" type="presParOf" srcId="{498D5F4F-7507-45A4-BC67-371724A4F26D}" destId="{C17F2FA2-8228-4742-ACEE-BAF749D9C2EC}" srcOrd="0" destOrd="0" presId="urn:microsoft.com/office/officeart/2005/8/layout/hierarchy1"/>
    <dgm:cxn modelId="{16A4F431-8442-4687-B52C-34D387B80C03}" type="presParOf" srcId="{498D5F4F-7507-45A4-BC67-371724A4F26D}" destId="{F92778BB-D735-45EC-AFEF-F771F84AC333}" srcOrd="1" destOrd="0" presId="urn:microsoft.com/office/officeart/2005/8/layout/hierarchy1"/>
    <dgm:cxn modelId="{BC8675D9-72E5-4F22-8AAA-8D09C3C141B7}" type="presParOf" srcId="{F92778BB-D735-45EC-AFEF-F771F84AC333}" destId="{DF437750-5B0D-4614-90BE-063D8D7C44AA}" srcOrd="0" destOrd="0" presId="urn:microsoft.com/office/officeart/2005/8/layout/hierarchy1"/>
    <dgm:cxn modelId="{47E5B2FC-14FA-49C6-80A2-27E96786B22B}" type="presParOf" srcId="{DF437750-5B0D-4614-90BE-063D8D7C44AA}" destId="{9FBB4557-20C5-4AE3-8A3C-B93D16001E37}" srcOrd="0" destOrd="0" presId="urn:microsoft.com/office/officeart/2005/8/layout/hierarchy1"/>
    <dgm:cxn modelId="{640B933B-5B71-4DDB-9041-A32049723E08}" type="presParOf" srcId="{DF437750-5B0D-4614-90BE-063D8D7C44AA}" destId="{E530E7C1-1424-4D15-9C02-4BA6F995F669}" srcOrd="1" destOrd="0" presId="urn:microsoft.com/office/officeart/2005/8/layout/hierarchy1"/>
    <dgm:cxn modelId="{363D0BEF-9B5B-49B9-A35A-A4DB755FA335}" type="presParOf" srcId="{F92778BB-D735-45EC-AFEF-F771F84AC333}" destId="{0133E109-FC62-4908-AFE0-591517211988}" srcOrd="1" destOrd="0" presId="urn:microsoft.com/office/officeart/2005/8/layout/hierarchy1"/>
    <dgm:cxn modelId="{D0E850A1-1DDD-4F64-B690-825FC5B6C330}" type="presParOf" srcId="{498D5F4F-7507-45A4-BC67-371724A4F26D}" destId="{DC6907F1-08BB-42F6-BB2D-A881B5099C8E}" srcOrd="2" destOrd="0" presId="urn:microsoft.com/office/officeart/2005/8/layout/hierarchy1"/>
    <dgm:cxn modelId="{E34774F7-3B56-4214-95C7-DD1620E8219E}" type="presParOf" srcId="{498D5F4F-7507-45A4-BC67-371724A4F26D}" destId="{B7F07CFC-7DB5-4CBC-8E49-B5E0C93D63E4}" srcOrd="3" destOrd="0" presId="urn:microsoft.com/office/officeart/2005/8/layout/hierarchy1"/>
    <dgm:cxn modelId="{EE35BA96-4650-42D5-ACCD-1FCA56DFAD34}" type="presParOf" srcId="{B7F07CFC-7DB5-4CBC-8E49-B5E0C93D63E4}" destId="{900B1FC2-232B-4690-997B-CB2BDFB34716}" srcOrd="0" destOrd="0" presId="urn:microsoft.com/office/officeart/2005/8/layout/hierarchy1"/>
    <dgm:cxn modelId="{A98C3A82-9960-4AA4-AE8C-48730B32BB83}" type="presParOf" srcId="{900B1FC2-232B-4690-997B-CB2BDFB34716}" destId="{59796B84-9399-4F4B-ACE0-31F6E25C2F43}" srcOrd="0" destOrd="0" presId="urn:microsoft.com/office/officeart/2005/8/layout/hierarchy1"/>
    <dgm:cxn modelId="{B4D34836-9C60-4BEE-A38B-D035038CA809}" type="presParOf" srcId="{900B1FC2-232B-4690-997B-CB2BDFB34716}" destId="{FB4B1BD0-E391-42EA-8088-8D05B32A23D5}" srcOrd="1" destOrd="0" presId="urn:microsoft.com/office/officeart/2005/8/layout/hierarchy1"/>
    <dgm:cxn modelId="{0BF5F2A4-0E2F-4AC7-BF0D-29C65F8564DF}" type="presParOf" srcId="{B7F07CFC-7DB5-4CBC-8E49-B5E0C93D63E4}" destId="{1D472958-DF2B-445D-89F3-FDFBCA21E4C8}" srcOrd="1" destOrd="0" presId="urn:microsoft.com/office/officeart/2005/8/layout/hierarchy1"/>
    <dgm:cxn modelId="{44062355-B0D1-4135-A0C6-B20593C62C23}" type="presParOf" srcId="{498D5F4F-7507-45A4-BC67-371724A4F26D}" destId="{010E6662-A6CF-445C-A28F-345CEC76D52E}" srcOrd="4" destOrd="0" presId="urn:microsoft.com/office/officeart/2005/8/layout/hierarchy1"/>
    <dgm:cxn modelId="{AF954EAB-D944-4F97-8814-84B5B784F49E}" type="presParOf" srcId="{498D5F4F-7507-45A4-BC67-371724A4F26D}" destId="{0EC06F1F-7BB4-4FE6-8518-60B20B274A6F}" srcOrd="5" destOrd="0" presId="urn:microsoft.com/office/officeart/2005/8/layout/hierarchy1"/>
    <dgm:cxn modelId="{B375801A-F891-40F6-9890-7DDCD859D266}" type="presParOf" srcId="{0EC06F1F-7BB4-4FE6-8518-60B20B274A6F}" destId="{2A6E33F4-BBDE-472B-A33D-AA4F24D6CBAA}" srcOrd="0" destOrd="0" presId="urn:microsoft.com/office/officeart/2005/8/layout/hierarchy1"/>
    <dgm:cxn modelId="{6ECEE7EE-5621-4DB1-A316-A0E87D5A0DB1}" type="presParOf" srcId="{2A6E33F4-BBDE-472B-A33D-AA4F24D6CBAA}" destId="{0FB2ADF9-9BA6-43CE-8D8A-F57CBEF576C2}" srcOrd="0" destOrd="0" presId="urn:microsoft.com/office/officeart/2005/8/layout/hierarchy1"/>
    <dgm:cxn modelId="{ADB12141-F310-4860-99CC-D541F6C772E6}" type="presParOf" srcId="{2A6E33F4-BBDE-472B-A33D-AA4F24D6CBAA}" destId="{21A75615-7E96-41A1-93B6-38963A86E919}" srcOrd="1" destOrd="0" presId="urn:microsoft.com/office/officeart/2005/8/layout/hierarchy1"/>
    <dgm:cxn modelId="{D4D81822-2AB4-4245-812E-11304D9FE075}" type="presParOf" srcId="{0EC06F1F-7BB4-4FE6-8518-60B20B274A6F}" destId="{A09A5903-D1E2-444C-93A0-C3AC8DE101BD}" srcOrd="1" destOrd="0" presId="urn:microsoft.com/office/officeart/2005/8/layout/hierarchy1"/>
    <dgm:cxn modelId="{C6F51704-FA43-4340-943F-95EF745E5E5E}" type="presParOf" srcId="{CC6B4D61-FCA8-48E9-8354-DEAA1469D863}" destId="{AB66B490-8E27-47F0-B788-DA4A1C06CD45}" srcOrd="1" destOrd="0" presId="urn:microsoft.com/office/officeart/2005/8/layout/hierarchy1"/>
    <dgm:cxn modelId="{B0D7CB61-46D8-4988-A1AD-878BF58C3C3C}" type="presParOf" srcId="{AB66B490-8E27-47F0-B788-DA4A1C06CD45}" destId="{06D1BE98-08EA-47F0-A2AC-08AA285CD4BD}" srcOrd="0" destOrd="0" presId="urn:microsoft.com/office/officeart/2005/8/layout/hierarchy1"/>
    <dgm:cxn modelId="{CD7ADBEF-298D-4BE0-A792-4B35F64712EF}" type="presParOf" srcId="{06D1BE98-08EA-47F0-A2AC-08AA285CD4BD}" destId="{65B9561D-EC2E-4267-94FC-BD8D24AB75FC}" srcOrd="0" destOrd="0" presId="urn:microsoft.com/office/officeart/2005/8/layout/hierarchy1"/>
    <dgm:cxn modelId="{CB914FAE-19E2-4486-851E-3074DC2F3618}" type="presParOf" srcId="{06D1BE98-08EA-47F0-A2AC-08AA285CD4BD}" destId="{82479353-5695-4456-8E86-E7FA026E2FB9}" srcOrd="1" destOrd="0" presId="urn:microsoft.com/office/officeart/2005/8/layout/hierarchy1"/>
    <dgm:cxn modelId="{9CE8FE96-52A4-495F-B1AE-0FC1A2D4F21F}" type="presParOf" srcId="{AB66B490-8E27-47F0-B788-DA4A1C06CD45}" destId="{9633D31E-DF88-4957-8030-9F00F65F506C}" srcOrd="1" destOrd="0" presId="urn:microsoft.com/office/officeart/2005/8/layout/hierarchy1"/>
    <dgm:cxn modelId="{883837E3-22AE-4438-87FF-7E33BF234149}" type="presParOf" srcId="{9633D31E-DF88-4957-8030-9F00F65F506C}" destId="{6582FEE0-CFEA-4DB5-95D7-D792339C2F96}" srcOrd="0" destOrd="0" presId="urn:microsoft.com/office/officeart/2005/8/layout/hierarchy1"/>
    <dgm:cxn modelId="{918D1193-D02B-49D5-B053-FD591147DFF5}" type="presParOf" srcId="{9633D31E-DF88-4957-8030-9F00F65F506C}" destId="{EF849EA7-1BB6-422B-B3CC-B059C3D14B78}" srcOrd="1" destOrd="0" presId="urn:microsoft.com/office/officeart/2005/8/layout/hierarchy1"/>
    <dgm:cxn modelId="{2C8ECF0C-5FBA-4DC9-B249-E56553672A8F}" type="presParOf" srcId="{EF849EA7-1BB6-422B-B3CC-B059C3D14B78}" destId="{DFDD136C-6398-4603-9078-3543F979574C}" srcOrd="0" destOrd="0" presId="urn:microsoft.com/office/officeart/2005/8/layout/hierarchy1"/>
    <dgm:cxn modelId="{9D1E25A1-BC1F-4253-8FBC-1F6F41F34D6A}" type="presParOf" srcId="{DFDD136C-6398-4603-9078-3543F979574C}" destId="{06D0CAA3-75EF-435C-9305-FEF54406F389}" srcOrd="0" destOrd="0" presId="urn:microsoft.com/office/officeart/2005/8/layout/hierarchy1"/>
    <dgm:cxn modelId="{8C6C4179-047B-43BD-8055-0C67299A2F5F}" type="presParOf" srcId="{DFDD136C-6398-4603-9078-3543F979574C}" destId="{77D73783-94EB-4045-B1B9-56AD637628F5}" srcOrd="1" destOrd="0" presId="urn:microsoft.com/office/officeart/2005/8/layout/hierarchy1"/>
    <dgm:cxn modelId="{4119ECB4-E4C1-4B5C-B93B-D815DE92FFAD}" type="presParOf" srcId="{EF849EA7-1BB6-422B-B3CC-B059C3D14B78}" destId="{21C570BB-226C-45CF-A635-54E4C4E1787A}" srcOrd="1" destOrd="0" presId="urn:microsoft.com/office/officeart/2005/8/layout/hierarchy1"/>
    <dgm:cxn modelId="{7683D467-8F73-467A-8909-798C25442295}" type="presParOf" srcId="{9633D31E-DF88-4957-8030-9F00F65F506C}" destId="{0EAAC864-9DE6-434C-AC94-A19EB3EDAEA7}" srcOrd="2" destOrd="0" presId="urn:microsoft.com/office/officeart/2005/8/layout/hierarchy1"/>
    <dgm:cxn modelId="{5A42D9C1-DFE2-4F25-93FA-1663995857D9}" type="presParOf" srcId="{9633D31E-DF88-4957-8030-9F00F65F506C}" destId="{9E96F976-543E-4566-9E3F-D00379D0C68A}" srcOrd="3" destOrd="0" presId="urn:microsoft.com/office/officeart/2005/8/layout/hierarchy1"/>
    <dgm:cxn modelId="{D9F03236-10E2-4F94-816B-489AB197E5F5}" type="presParOf" srcId="{9E96F976-543E-4566-9E3F-D00379D0C68A}" destId="{1588AAE8-40FD-4497-A226-A77CAE29DEC3}" srcOrd="0" destOrd="0" presId="urn:microsoft.com/office/officeart/2005/8/layout/hierarchy1"/>
    <dgm:cxn modelId="{AAC1863D-842B-4015-A20F-5D6435C73D87}" type="presParOf" srcId="{1588AAE8-40FD-4497-A226-A77CAE29DEC3}" destId="{BEA345BE-F0BF-45E9-AC58-7F323B34BE78}" srcOrd="0" destOrd="0" presId="urn:microsoft.com/office/officeart/2005/8/layout/hierarchy1"/>
    <dgm:cxn modelId="{DB116533-E9AB-4BDC-9727-65325EA93C56}" type="presParOf" srcId="{1588AAE8-40FD-4497-A226-A77CAE29DEC3}" destId="{DE8D7B50-A106-448D-B753-97DFB01FF539}" srcOrd="1" destOrd="0" presId="urn:microsoft.com/office/officeart/2005/8/layout/hierarchy1"/>
    <dgm:cxn modelId="{8D8D6835-2B02-4ECB-B64D-D7B34207C196}" type="presParOf" srcId="{9E96F976-543E-4566-9E3F-D00379D0C68A}" destId="{9BA30EE7-B2AD-4F73-8AB0-21404980CD2D}" srcOrd="1" destOrd="0" presId="urn:microsoft.com/office/officeart/2005/8/layout/hierarchy1"/>
    <dgm:cxn modelId="{6DB56FDC-CCA4-45F2-AC83-9F895947EB92}" type="presParOf" srcId="{9633D31E-DF88-4957-8030-9F00F65F506C}" destId="{52238B3C-A883-4417-A1D9-B8269EE45629}" srcOrd="4" destOrd="0" presId="urn:microsoft.com/office/officeart/2005/8/layout/hierarchy1"/>
    <dgm:cxn modelId="{9573E6A3-A974-4A83-B9C5-C738954213B2}" type="presParOf" srcId="{9633D31E-DF88-4957-8030-9F00F65F506C}" destId="{7A8F005B-AEA8-4B97-BA86-C074998D71C9}" srcOrd="5" destOrd="0" presId="urn:microsoft.com/office/officeart/2005/8/layout/hierarchy1"/>
    <dgm:cxn modelId="{C47B6DB8-D098-4448-A76C-921EB753AA5E}" type="presParOf" srcId="{7A8F005B-AEA8-4B97-BA86-C074998D71C9}" destId="{10FB2DD9-2C05-4A18-957E-471A5E9818FB}" srcOrd="0" destOrd="0" presId="urn:microsoft.com/office/officeart/2005/8/layout/hierarchy1"/>
    <dgm:cxn modelId="{F75D7884-1744-48BA-BCD2-7B9E65CD03D6}" type="presParOf" srcId="{10FB2DD9-2C05-4A18-957E-471A5E9818FB}" destId="{379EA35C-918D-4A4F-8A95-D1BEDEC8E416}" srcOrd="0" destOrd="0" presId="urn:microsoft.com/office/officeart/2005/8/layout/hierarchy1"/>
    <dgm:cxn modelId="{F61E2EF6-D5A4-42F8-91EA-5CEE8121ED30}" type="presParOf" srcId="{10FB2DD9-2C05-4A18-957E-471A5E9818FB}" destId="{351CF260-4C83-40DB-8C8D-ADDC3A6D7D44}" srcOrd="1" destOrd="0" presId="urn:microsoft.com/office/officeart/2005/8/layout/hierarchy1"/>
    <dgm:cxn modelId="{FDFE2D66-0CBD-4709-9909-0888E77D8B16}" type="presParOf" srcId="{7A8F005B-AEA8-4B97-BA86-C074998D71C9}" destId="{4F901774-5884-482D-A277-5A2D28E56C65}" srcOrd="1" destOrd="0" presId="urn:microsoft.com/office/officeart/2005/8/layout/hierarchy1"/>
    <dgm:cxn modelId="{824776AF-07E8-47AE-B509-56E5DA5FAB94}" type="presParOf" srcId="{9633D31E-DF88-4957-8030-9F00F65F506C}" destId="{2E200538-BCBB-4160-BE93-3F49634DA824}" srcOrd="6" destOrd="0" presId="urn:microsoft.com/office/officeart/2005/8/layout/hierarchy1"/>
    <dgm:cxn modelId="{0E182122-CDE8-4A89-963D-EAAAA94853EA}" type="presParOf" srcId="{9633D31E-DF88-4957-8030-9F00F65F506C}" destId="{14E9A877-02DC-46A7-9022-494B75257FE8}" srcOrd="7" destOrd="0" presId="urn:microsoft.com/office/officeart/2005/8/layout/hierarchy1"/>
    <dgm:cxn modelId="{4A7EDCA9-2598-4239-9B17-A5AF265C2E5E}" type="presParOf" srcId="{14E9A877-02DC-46A7-9022-494B75257FE8}" destId="{E4B64C73-9F05-4717-8C20-4B07DE225A2D}" srcOrd="0" destOrd="0" presId="urn:microsoft.com/office/officeart/2005/8/layout/hierarchy1"/>
    <dgm:cxn modelId="{2F60A9D5-9343-472D-A227-CBE065266453}" type="presParOf" srcId="{E4B64C73-9F05-4717-8C20-4B07DE225A2D}" destId="{8176A4DD-18F7-4E4C-B6B1-1093890948E5}" srcOrd="0" destOrd="0" presId="urn:microsoft.com/office/officeart/2005/8/layout/hierarchy1"/>
    <dgm:cxn modelId="{B851C4F1-D43A-4DBF-8EA1-FCEA7A0DE575}" type="presParOf" srcId="{E4B64C73-9F05-4717-8C20-4B07DE225A2D}" destId="{FD03E5EB-4A19-4C70-AF26-DF9C53C61F9B}" srcOrd="1" destOrd="0" presId="urn:microsoft.com/office/officeart/2005/8/layout/hierarchy1"/>
    <dgm:cxn modelId="{DE65A345-BD96-4A19-B39A-6C630E461C7F}" type="presParOf" srcId="{14E9A877-02DC-46A7-9022-494B75257FE8}" destId="{49B02F05-64EB-4C5B-90C1-78CDF37BF618}" srcOrd="1" destOrd="0" presId="urn:microsoft.com/office/officeart/2005/8/layout/hierarchy1"/>
    <dgm:cxn modelId="{1F8F7B7C-2D23-40C8-852A-3CCC5804742C}" type="presParOf" srcId="{9633D31E-DF88-4957-8030-9F00F65F506C}" destId="{53613BE3-09AD-41CD-945B-A7CA813F2063}" srcOrd="8" destOrd="0" presId="urn:microsoft.com/office/officeart/2005/8/layout/hierarchy1"/>
    <dgm:cxn modelId="{38D8DB83-218C-4652-9E7D-FC78479D83DB}" type="presParOf" srcId="{9633D31E-DF88-4957-8030-9F00F65F506C}" destId="{180CE0DF-3607-4D20-93AF-3B2642421FDA}" srcOrd="9" destOrd="0" presId="urn:microsoft.com/office/officeart/2005/8/layout/hierarchy1"/>
    <dgm:cxn modelId="{0F0C2036-06D0-4BF3-B61C-0F1AB9E7085A}" type="presParOf" srcId="{180CE0DF-3607-4D20-93AF-3B2642421FDA}" destId="{E8B88F23-8019-450C-AA65-5C857058DB04}" srcOrd="0" destOrd="0" presId="urn:microsoft.com/office/officeart/2005/8/layout/hierarchy1"/>
    <dgm:cxn modelId="{2772DC29-E112-4E89-9902-508FBC51C2A9}" type="presParOf" srcId="{E8B88F23-8019-450C-AA65-5C857058DB04}" destId="{DE2C3AC5-43C7-4568-8796-825C56566A1F}" srcOrd="0" destOrd="0" presId="urn:microsoft.com/office/officeart/2005/8/layout/hierarchy1"/>
    <dgm:cxn modelId="{6B81BFD8-AF3F-4E16-90C9-8800857CC707}" type="presParOf" srcId="{E8B88F23-8019-450C-AA65-5C857058DB04}" destId="{AAC0CBFD-E047-4405-8CBB-194E8E8B47EF}" srcOrd="1" destOrd="0" presId="urn:microsoft.com/office/officeart/2005/8/layout/hierarchy1"/>
    <dgm:cxn modelId="{DD79FB07-F4D5-4DCD-A6D1-E9AE17C0A8BD}" type="presParOf" srcId="{180CE0DF-3607-4D20-93AF-3B2642421FDA}" destId="{4E23590F-9AA5-4F44-9C3B-56466563B7B2}" srcOrd="1" destOrd="0" presId="urn:microsoft.com/office/officeart/2005/8/layout/hierarchy1"/>
    <dgm:cxn modelId="{CF9FFF8B-9D7A-4DA6-BBB6-D587C635C0E7}" type="presParOf" srcId="{9633D31E-DF88-4957-8030-9F00F65F506C}" destId="{3423CC78-6865-4C9C-A948-4707FBDE23B3}" srcOrd="10" destOrd="0" presId="urn:microsoft.com/office/officeart/2005/8/layout/hierarchy1"/>
    <dgm:cxn modelId="{EF75022E-D288-4216-BBFD-CBF793B39A17}" type="presParOf" srcId="{9633D31E-DF88-4957-8030-9F00F65F506C}" destId="{8735A4DC-991C-433D-8856-D8E8325C797B}" srcOrd="11" destOrd="0" presId="urn:microsoft.com/office/officeart/2005/8/layout/hierarchy1"/>
    <dgm:cxn modelId="{62926396-BBAD-4275-ADA7-353DD73AF207}" type="presParOf" srcId="{8735A4DC-991C-433D-8856-D8E8325C797B}" destId="{D863DB27-7124-4D9A-8A9B-3991BF802306}" srcOrd="0" destOrd="0" presId="urn:microsoft.com/office/officeart/2005/8/layout/hierarchy1"/>
    <dgm:cxn modelId="{F0B25E7C-C98C-484B-8D04-DAAC3295551B}" type="presParOf" srcId="{D863DB27-7124-4D9A-8A9B-3991BF802306}" destId="{1E020031-F3C6-4EC5-A734-6ADFFD69453F}" srcOrd="0" destOrd="0" presId="urn:microsoft.com/office/officeart/2005/8/layout/hierarchy1"/>
    <dgm:cxn modelId="{38879D8D-4A36-49D2-A516-B557AF907228}" type="presParOf" srcId="{D863DB27-7124-4D9A-8A9B-3991BF802306}" destId="{D1F181ED-BE54-4666-9032-B5CF82886667}" srcOrd="1" destOrd="0" presId="urn:microsoft.com/office/officeart/2005/8/layout/hierarchy1"/>
    <dgm:cxn modelId="{F9860162-D8EA-4D13-A350-A4CFD018D35A}" type="presParOf" srcId="{8735A4DC-991C-433D-8856-D8E8325C797B}" destId="{1A38DBD7-ED95-4F48-A9BC-9E27BB2BEBAB}" srcOrd="1" destOrd="0" presId="urn:microsoft.com/office/officeart/2005/8/layout/hierarchy1"/>
    <dgm:cxn modelId="{7E026263-39E0-4737-8D51-57474D90418D}" type="presParOf" srcId="{9633D31E-DF88-4957-8030-9F00F65F506C}" destId="{4B89E5EB-7A18-4796-94B5-7F6282B9BDA8}" srcOrd="12" destOrd="0" presId="urn:microsoft.com/office/officeart/2005/8/layout/hierarchy1"/>
    <dgm:cxn modelId="{C6F0FDBB-F02C-4203-AAB6-AA10EB5C5C2F}" type="presParOf" srcId="{9633D31E-DF88-4957-8030-9F00F65F506C}" destId="{4D40CBD7-9DF2-46DA-AAF0-63E43C58B0B0}" srcOrd="13" destOrd="0" presId="urn:microsoft.com/office/officeart/2005/8/layout/hierarchy1"/>
    <dgm:cxn modelId="{97EA4D5D-0D88-4AFF-919D-40A1FB9D2336}" type="presParOf" srcId="{4D40CBD7-9DF2-46DA-AAF0-63E43C58B0B0}" destId="{2EEB63C5-0D0E-42BF-9792-7774F565C86C}" srcOrd="0" destOrd="0" presId="urn:microsoft.com/office/officeart/2005/8/layout/hierarchy1"/>
    <dgm:cxn modelId="{5087BD51-F45F-47C2-B034-FF9A5E90E6E1}" type="presParOf" srcId="{2EEB63C5-0D0E-42BF-9792-7774F565C86C}" destId="{14937106-6474-4B43-B62B-0E2D7F727D8D}" srcOrd="0" destOrd="0" presId="urn:microsoft.com/office/officeart/2005/8/layout/hierarchy1"/>
    <dgm:cxn modelId="{18E88FC8-10FE-423E-B104-B369D90F0648}" type="presParOf" srcId="{2EEB63C5-0D0E-42BF-9792-7774F565C86C}" destId="{1496B7B1-C0BB-4553-A1D1-B8CE08C4E0FA}" srcOrd="1" destOrd="0" presId="urn:microsoft.com/office/officeart/2005/8/layout/hierarchy1"/>
    <dgm:cxn modelId="{DBEFE56A-2C22-431E-894E-70A85219F70D}" type="presParOf" srcId="{4D40CBD7-9DF2-46DA-AAF0-63E43C58B0B0}" destId="{57822DA6-5B40-4B24-8273-C5A829A185DD}" srcOrd="1" destOrd="0" presId="urn:microsoft.com/office/officeart/2005/8/layout/hierarchy1"/>
    <dgm:cxn modelId="{804C7D9C-49D4-4272-8564-A6C6E3D2C148}" type="presParOf" srcId="{9633D31E-DF88-4957-8030-9F00F65F506C}" destId="{233C3C07-9DD2-4169-A2EE-85AA565B34AF}" srcOrd="14" destOrd="0" presId="urn:microsoft.com/office/officeart/2005/8/layout/hierarchy1"/>
    <dgm:cxn modelId="{0AD162FE-BEA0-4D95-91FF-1D545BAB866F}" type="presParOf" srcId="{9633D31E-DF88-4957-8030-9F00F65F506C}" destId="{6765449A-5E42-46FA-94C9-24E1B35A0745}" srcOrd="15" destOrd="0" presId="urn:microsoft.com/office/officeart/2005/8/layout/hierarchy1"/>
    <dgm:cxn modelId="{23EF6FE8-FEA1-4C07-9E24-2E21321944D4}" type="presParOf" srcId="{6765449A-5E42-46FA-94C9-24E1B35A0745}" destId="{DF893840-7FED-4074-B61D-FC0607F1CD53}" srcOrd="0" destOrd="0" presId="urn:microsoft.com/office/officeart/2005/8/layout/hierarchy1"/>
    <dgm:cxn modelId="{086F82F7-D833-4C42-9106-0269DE81E36A}" type="presParOf" srcId="{DF893840-7FED-4074-B61D-FC0607F1CD53}" destId="{BE5406EE-AB05-40FA-B2DB-087BF59F7FB3}" srcOrd="0" destOrd="0" presId="urn:microsoft.com/office/officeart/2005/8/layout/hierarchy1"/>
    <dgm:cxn modelId="{2C40DD4C-9504-44C1-98EE-2116523D6FA5}" type="presParOf" srcId="{DF893840-7FED-4074-B61D-FC0607F1CD53}" destId="{319E228E-94A5-4936-A568-8BD5FD817DD5}" srcOrd="1" destOrd="0" presId="urn:microsoft.com/office/officeart/2005/8/layout/hierarchy1"/>
    <dgm:cxn modelId="{D5DE8B60-6AAB-40FC-8C00-90D49A6D4514}" type="presParOf" srcId="{6765449A-5E42-46FA-94C9-24E1B35A0745}" destId="{F1E64243-1A39-4E7E-B1D1-D31C2F09319B}" srcOrd="1" destOrd="0" presId="urn:microsoft.com/office/officeart/2005/8/layout/hierarchy1"/>
    <dgm:cxn modelId="{15AE3D38-3944-4F2A-9D00-C22CBC726009}" type="presParOf" srcId="{9633D31E-DF88-4957-8030-9F00F65F506C}" destId="{EF0CCEBC-F280-4947-9616-6749EA1407F2}" srcOrd="16" destOrd="0" presId="urn:microsoft.com/office/officeart/2005/8/layout/hierarchy1"/>
    <dgm:cxn modelId="{D842C289-6B73-4A9E-856C-1F7701420F3A}" type="presParOf" srcId="{9633D31E-DF88-4957-8030-9F00F65F506C}" destId="{1F97FA41-1645-45B9-8744-C583FCA954CE}" srcOrd="17" destOrd="0" presId="urn:microsoft.com/office/officeart/2005/8/layout/hierarchy1"/>
    <dgm:cxn modelId="{D49BB283-E8DD-4133-8092-2874E82AE53F}" type="presParOf" srcId="{1F97FA41-1645-45B9-8744-C583FCA954CE}" destId="{66031143-1888-43F8-8FAC-8373EE4137F3}" srcOrd="0" destOrd="0" presId="urn:microsoft.com/office/officeart/2005/8/layout/hierarchy1"/>
    <dgm:cxn modelId="{2C8F7E45-6EFB-4F3A-A8EB-9788E2CE59A2}" type="presParOf" srcId="{66031143-1888-43F8-8FAC-8373EE4137F3}" destId="{131147A6-0B17-4546-ACB8-D44EEDEF6A71}" srcOrd="0" destOrd="0" presId="urn:microsoft.com/office/officeart/2005/8/layout/hierarchy1"/>
    <dgm:cxn modelId="{7DE4DE00-8C92-4059-8608-1F45C22A59AF}" type="presParOf" srcId="{66031143-1888-43F8-8FAC-8373EE4137F3}" destId="{E57BB656-E349-4C50-8892-0713EA61EB9C}" srcOrd="1" destOrd="0" presId="urn:microsoft.com/office/officeart/2005/8/layout/hierarchy1"/>
    <dgm:cxn modelId="{2800D95E-4C22-451B-9AD0-C77E339B7128}" type="presParOf" srcId="{1F97FA41-1645-45B9-8744-C583FCA954CE}" destId="{2FFF4E07-7926-4DFE-A286-CA9CBEF41557}" srcOrd="1" destOrd="0" presId="urn:microsoft.com/office/officeart/2005/8/layout/hierarchy1"/>
    <dgm:cxn modelId="{69633C30-4C64-45FF-A8D8-D5CB2FC7DAE8}" type="presParOf" srcId="{9633D31E-DF88-4957-8030-9F00F65F506C}" destId="{4BDCA42C-01E4-4F88-94CA-6EE0726712EA}" srcOrd="18" destOrd="0" presId="urn:microsoft.com/office/officeart/2005/8/layout/hierarchy1"/>
    <dgm:cxn modelId="{B0019547-5848-4DE7-97BF-0191E7CA2AA5}" type="presParOf" srcId="{9633D31E-DF88-4957-8030-9F00F65F506C}" destId="{FDBEF174-9C2A-4C22-9DCD-5E1987D9FEC1}" srcOrd="19" destOrd="0" presId="urn:microsoft.com/office/officeart/2005/8/layout/hierarchy1"/>
    <dgm:cxn modelId="{0BABAD44-6455-4FDF-86FF-99FA2E2D0AE3}" type="presParOf" srcId="{FDBEF174-9C2A-4C22-9DCD-5E1987D9FEC1}" destId="{105BE6F4-8A0B-4B50-8356-BF1259DB5D2E}" srcOrd="0" destOrd="0" presId="urn:microsoft.com/office/officeart/2005/8/layout/hierarchy1"/>
    <dgm:cxn modelId="{744C1C92-E97C-4E36-8D2C-CC77BDC5D6F5}" type="presParOf" srcId="{105BE6F4-8A0B-4B50-8356-BF1259DB5D2E}" destId="{46F944D7-CD48-49C6-A0A1-7A1AF316BD53}" srcOrd="0" destOrd="0" presId="urn:microsoft.com/office/officeart/2005/8/layout/hierarchy1"/>
    <dgm:cxn modelId="{3E02ED48-CEF8-4747-809B-73A0AD317A6A}" type="presParOf" srcId="{105BE6F4-8A0B-4B50-8356-BF1259DB5D2E}" destId="{FD90B5A1-779E-4A80-A65B-4217DB0285B2}" srcOrd="1" destOrd="0" presId="urn:microsoft.com/office/officeart/2005/8/layout/hierarchy1"/>
    <dgm:cxn modelId="{6A57139F-D7CE-4143-A8BF-02B28B0FA76A}" type="presParOf" srcId="{FDBEF174-9C2A-4C22-9DCD-5E1987D9FEC1}" destId="{4D820A2F-AFBF-4B12-9E0E-F5FEC0E87CC3}" srcOrd="1" destOrd="0" presId="urn:microsoft.com/office/officeart/2005/8/layout/hierarchy1"/>
    <dgm:cxn modelId="{EB6F20D7-4368-44CD-8BB9-F0CF1BBBD0EB}" type="presParOf" srcId="{9633D31E-DF88-4957-8030-9F00F65F506C}" destId="{142BDFD9-6141-46F4-8E21-D0656C1A4DF5}" srcOrd="20" destOrd="0" presId="urn:microsoft.com/office/officeart/2005/8/layout/hierarchy1"/>
    <dgm:cxn modelId="{AE6BEC95-1B5A-4674-A32F-009FDA0B7371}" type="presParOf" srcId="{9633D31E-DF88-4957-8030-9F00F65F506C}" destId="{044AC66C-D7CB-4E08-949C-BAE8CEE1F4F0}" srcOrd="21" destOrd="0" presId="urn:microsoft.com/office/officeart/2005/8/layout/hierarchy1"/>
    <dgm:cxn modelId="{A9379FA9-7D08-4CF7-9005-68E5FEE23915}" type="presParOf" srcId="{044AC66C-D7CB-4E08-949C-BAE8CEE1F4F0}" destId="{90BC1C65-ACB5-47BE-B02A-5607D1714465}" srcOrd="0" destOrd="0" presId="urn:microsoft.com/office/officeart/2005/8/layout/hierarchy1"/>
    <dgm:cxn modelId="{954E6F34-956D-4F36-8FA0-1F9FDA7AB072}" type="presParOf" srcId="{90BC1C65-ACB5-47BE-B02A-5607D1714465}" destId="{80E48667-84DB-4FB1-9211-50B269D83BF3}" srcOrd="0" destOrd="0" presId="urn:microsoft.com/office/officeart/2005/8/layout/hierarchy1"/>
    <dgm:cxn modelId="{AAD7C8C6-B1F5-402F-A2D3-66435F8C9A53}" type="presParOf" srcId="{90BC1C65-ACB5-47BE-B02A-5607D1714465}" destId="{49AF7DA0-87E8-47B8-B501-C187070C2835}" srcOrd="1" destOrd="0" presId="urn:microsoft.com/office/officeart/2005/8/layout/hierarchy1"/>
    <dgm:cxn modelId="{C44F2F74-6BA9-4B41-8D04-D79B16C7D0AE}" type="presParOf" srcId="{044AC66C-D7CB-4E08-949C-BAE8CEE1F4F0}" destId="{28F287B5-9474-488E-9D9E-10F3AC0FF723}" srcOrd="1" destOrd="0" presId="urn:microsoft.com/office/officeart/2005/8/layout/hierarchy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5101A4-00D1-44EA-9A12-0D20C1B11F8A}" type="doc">
      <dgm:prSet loTypeId="urn:microsoft.com/office/officeart/2005/8/layout/vList5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AE4BBEF-3F16-437A-8798-493FC7C8813D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anchor="t"/>
        <a:lstStyle/>
        <a:p>
          <a:pPr rtl="0"/>
          <a:r>
            <a:rPr lang="ru-RU" sz="1400" b="1" dirty="0" smtClean="0"/>
            <a:t>Основные параметры исполнения бюджета городского округа ЗАТО Свободный за 9 месяцев 2023 года</a:t>
          </a:r>
          <a:endParaRPr lang="ru-RU" sz="3600" b="1" dirty="0"/>
        </a:p>
      </dgm:t>
    </dgm:pt>
    <dgm:pt modelId="{006266BD-0834-472E-920B-6E164FB178FE}" type="parTrans" cxnId="{542022CD-250B-420E-98D6-5BF32F5AF872}">
      <dgm:prSet/>
      <dgm:spPr/>
      <dgm:t>
        <a:bodyPr/>
        <a:lstStyle/>
        <a:p>
          <a:endParaRPr lang="ru-RU"/>
        </a:p>
      </dgm:t>
    </dgm:pt>
    <dgm:pt modelId="{2D64683F-B472-4C97-B0DD-006B32221D0C}" type="sibTrans" cxnId="{542022CD-250B-420E-98D6-5BF32F5AF872}">
      <dgm:prSet/>
      <dgm:spPr/>
      <dgm:t>
        <a:bodyPr/>
        <a:lstStyle/>
        <a:p>
          <a:endParaRPr lang="ru-RU"/>
        </a:p>
      </dgm:t>
    </dgm:pt>
    <dgm:pt modelId="{0B2A2BEB-1E76-4BE3-87F6-E836D288FBC9}" type="pres">
      <dgm:prSet presAssocID="{B25101A4-00D1-44EA-9A12-0D20C1B11F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0D7365-6D5C-4D1A-9F38-60E4C62269CB}" type="pres">
      <dgm:prSet presAssocID="{0AE4BBEF-3F16-437A-8798-493FC7C8813D}" presName="linNode" presStyleCnt="0"/>
      <dgm:spPr/>
    </dgm:pt>
    <dgm:pt modelId="{60F2DAC5-BBD9-45C6-ABE5-DF47FEE1C6AD}" type="pres">
      <dgm:prSet presAssocID="{0AE4BBEF-3F16-437A-8798-493FC7C8813D}" presName="parentText" presStyleLbl="node1" presStyleIdx="0" presStyleCnt="1" custScaleX="199962" custLinFactNeighborX="2411" custLinFactNeighborY="-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36E3A-5F5E-4032-BB85-C5A54F3D9775}" type="presOf" srcId="{0AE4BBEF-3F16-437A-8798-493FC7C8813D}" destId="{60F2DAC5-BBD9-45C6-ABE5-DF47FEE1C6AD}" srcOrd="0" destOrd="0" presId="urn:microsoft.com/office/officeart/2005/8/layout/vList5"/>
    <dgm:cxn modelId="{542022CD-250B-420E-98D6-5BF32F5AF872}" srcId="{B25101A4-00D1-44EA-9A12-0D20C1B11F8A}" destId="{0AE4BBEF-3F16-437A-8798-493FC7C8813D}" srcOrd="0" destOrd="0" parTransId="{006266BD-0834-472E-920B-6E164FB178FE}" sibTransId="{2D64683F-B472-4C97-B0DD-006B32221D0C}"/>
    <dgm:cxn modelId="{DD015D0D-2581-41CD-B26D-BE9937C568F3}" type="presOf" srcId="{B25101A4-00D1-44EA-9A12-0D20C1B11F8A}" destId="{0B2A2BEB-1E76-4BE3-87F6-E836D288FBC9}" srcOrd="0" destOrd="0" presId="urn:microsoft.com/office/officeart/2005/8/layout/vList5"/>
    <dgm:cxn modelId="{72ECA732-8E92-4FF8-BA3C-9BA7499C7FC9}" type="presParOf" srcId="{0B2A2BEB-1E76-4BE3-87F6-E836D288FBC9}" destId="{C50D7365-6D5C-4D1A-9F38-60E4C62269CB}" srcOrd="0" destOrd="0" presId="urn:microsoft.com/office/officeart/2005/8/layout/vList5"/>
    <dgm:cxn modelId="{53C73419-952B-4C10-99CC-4F2F9293098A}" type="presParOf" srcId="{C50D7365-6D5C-4D1A-9F38-60E4C62269CB}" destId="{60F2DAC5-BBD9-45C6-ABE5-DF47FEE1C6A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E0C79A-3C53-42C6-AD3E-E551AC5B1E78}" type="doc">
      <dgm:prSet loTypeId="urn:microsoft.com/office/officeart/2005/8/layout/target3" loCatId="list" qsTypeId="urn:microsoft.com/office/officeart/2005/8/quickstyle/3d2#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C0545DB-B5C2-4281-928F-2B4EEABFE5B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Безвозмездные поступления – </a:t>
          </a:r>
          <a:r>
            <a:rPr lang="ru-RU" sz="1400" b="0" dirty="0" smtClean="0"/>
            <a:t>это финансовая помощь из бюджетов других уровней (межбюджетные трансферты), от физических и юридических лиц</a:t>
          </a:r>
          <a:endParaRPr lang="ru-RU" sz="1400" b="1" dirty="0"/>
        </a:p>
      </dgm:t>
    </dgm:pt>
    <dgm:pt modelId="{D6243F38-0E67-49ED-A2ED-7B9095D0B118}" type="parTrans" cxnId="{CC5EBF1C-EDD9-44F3-89FA-4EB7299BC4B6}">
      <dgm:prSet/>
      <dgm:spPr/>
      <dgm:t>
        <a:bodyPr/>
        <a:lstStyle/>
        <a:p>
          <a:endParaRPr lang="ru-RU"/>
        </a:p>
      </dgm:t>
    </dgm:pt>
    <dgm:pt modelId="{3D3E2AD5-EA34-447E-AA47-C1197D3D19F4}" type="sibTrans" cxnId="{CC5EBF1C-EDD9-44F3-89FA-4EB7299BC4B6}">
      <dgm:prSet/>
      <dgm:spPr/>
      <dgm:t>
        <a:bodyPr/>
        <a:lstStyle/>
        <a:p>
          <a:endParaRPr lang="ru-RU"/>
        </a:p>
      </dgm:t>
    </dgm:pt>
    <dgm:pt modelId="{625A1314-3334-4CBB-8820-B2F5EE3DEE6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Неналоговые доходы – </a:t>
          </a:r>
          <a:r>
            <a:rPr lang="ru-RU" sz="1400" b="0" dirty="0" smtClean="0"/>
            <a:t>это доходы от использования государственной или муниципальной собственности (сдача в аренду, продажа), штрафы и иные суммы принудительного изъятия, средства самообложения граждан, иные неналоговые доходы</a:t>
          </a:r>
          <a:endParaRPr lang="ru-RU" sz="1400" b="1" dirty="0" smtClean="0"/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dirty="0"/>
        </a:p>
      </dgm:t>
    </dgm:pt>
    <dgm:pt modelId="{178A5D22-8A23-4AAA-8ED2-D0F7731D47FE}" type="parTrans" cxnId="{DE9EE62E-7EA7-4144-967A-43F2BD32AE39}">
      <dgm:prSet/>
      <dgm:spPr/>
      <dgm:t>
        <a:bodyPr/>
        <a:lstStyle/>
        <a:p>
          <a:endParaRPr lang="ru-RU"/>
        </a:p>
      </dgm:t>
    </dgm:pt>
    <dgm:pt modelId="{5AD9EB9B-A226-45A0-B5A2-00A32AFEAF1D}" type="sibTrans" cxnId="{DE9EE62E-7EA7-4144-967A-43F2BD32AE39}">
      <dgm:prSet/>
      <dgm:spPr/>
      <dgm:t>
        <a:bodyPr/>
        <a:lstStyle/>
        <a:p>
          <a:endParaRPr lang="ru-RU"/>
        </a:p>
      </dgm:t>
    </dgm:pt>
    <dgm:pt modelId="{B421F25A-1C79-4469-AD9B-B360EC80D6E1}">
      <dgm:prSet custT="1"/>
      <dgm:spPr/>
      <dgm:t>
        <a:bodyPr/>
        <a:lstStyle/>
        <a:p>
          <a:r>
            <a:rPr lang="ru-RU" sz="1400" b="1" dirty="0" smtClean="0"/>
            <a:t>Налоговые доходы  - </a:t>
          </a:r>
          <a:r>
            <a:rPr lang="ru-RU" sz="1400" b="0" dirty="0" smtClean="0"/>
            <a:t>это 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 </a:t>
          </a:r>
          <a:endParaRPr lang="ru-RU" sz="1400" b="1" dirty="0"/>
        </a:p>
      </dgm:t>
    </dgm:pt>
    <dgm:pt modelId="{9458360A-FC53-46BC-A641-6F40C62161D5}" type="parTrans" cxnId="{DF9748C1-DC2A-4AE6-9018-11A22162640B}">
      <dgm:prSet/>
      <dgm:spPr/>
      <dgm:t>
        <a:bodyPr/>
        <a:lstStyle/>
        <a:p>
          <a:endParaRPr lang="ru-RU"/>
        </a:p>
      </dgm:t>
    </dgm:pt>
    <dgm:pt modelId="{C4826786-ECCC-472D-BE81-AF249C639F6E}" type="sibTrans" cxnId="{DF9748C1-DC2A-4AE6-9018-11A22162640B}">
      <dgm:prSet/>
      <dgm:spPr/>
      <dgm:t>
        <a:bodyPr/>
        <a:lstStyle/>
        <a:p>
          <a:endParaRPr lang="ru-RU"/>
        </a:p>
      </dgm:t>
    </dgm:pt>
    <dgm:pt modelId="{623F3CB1-A3AB-4B85-B214-F5DE46D99939}" type="pres">
      <dgm:prSet presAssocID="{46E0C79A-3C53-42C6-AD3E-E551AC5B1E7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041D47-645C-4638-ADD0-E3190DF8B203}" type="pres">
      <dgm:prSet presAssocID="{CC0545DB-B5C2-4281-928F-2B4EEABFE5BD}" presName="circle1" presStyleLbl="node1" presStyleIdx="0" presStyleCnt="3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3265FA14-43ED-479E-AF04-960DA6C6125E}" type="pres">
      <dgm:prSet presAssocID="{CC0545DB-B5C2-4281-928F-2B4EEABFE5BD}" presName="space" presStyleCnt="0"/>
      <dgm:spPr/>
    </dgm:pt>
    <dgm:pt modelId="{7819F142-7825-4A8B-BB9D-7B7A9C9A1A50}" type="pres">
      <dgm:prSet presAssocID="{CC0545DB-B5C2-4281-928F-2B4EEABFE5BD}" presName="rect1" presStyleLbl="alignAcc1" presStyleIdx="0" presStyleCnt="3" custLinFactNeighborX="1013" custLinFactNeighborY="-5506"/>
      <dgm:spPr/>
      <dgm:t>
        <a:bodyPr/>
        <a:lstStyle/>
        <a:p>
          <a:endParaRPr lang="ru-RU"/>
        </a:p>
      </dgm:t>
    </dgm:pt>
    <dgm:pt modelId="{56E63B83-AE2E-4F97-862D-F2A572C9C9CE}" type="pres">
      <dgm:prSet presAssocID="{B421F25A-1C79-4469-AD9B-B360EC80D6E1}" presName="vertSpace2" presStyleLbl="node1" presStyleIdx="0" presStyleCnt="3"/>
      <dgm:spPr/>
    </dgm:pt>
    <dgm:pt modelId="{FF9993AB-0F4A-4B3A-8FD3-E4DBEDCAC954}" type="pres">
      <dgm:prSet presAssocID="{B421F25A-1C79-4469-AD9B-B360EC80D6E1}" presName="circle2" presStyleLbl="node1" presStyleIdx="1" presStyleCnt="3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FAA61521-BC38-44CE-8943-4D8A0030B00C}" type="pres">
      <dgm:prSet presAssocID="{B421F25A-1C79-4469-AD9B-B360EC80D6E1}" presName="rect2" presStyleLbl="alignAcc1" presStyleIdx="1" presStyleCnt="3"/>
      <dgm:spPr/>
      <dgm:t>
        <a:bodyPr/>
        <a:lstStyle/>
        <a:p>
          <a:endParaRPr lang="ru-RU"/>
        </a:p>
      </dgm:t>
    </dgm:pt>
    <dgm:pt modelId="{688006C8-5AF6-40DE-A2B4-1C28515B39BC}" type="pres">
      <dgm:prSet presAssocID="{625A1314-3334-4CBB-8820-B2F5EE3DEE62}" presName="vertSpace3" presStyleLbl="node1" presStyleIdx="1" presStyleCnt="3"/>
      <dgm:spPr/>
    </dgm:pt>
    <dgm:pt modelId="{4E83AC70-6FEC-4A86-9419-70EB60044C03}" type="pres">
      <dgm:prSet presAssocID="{625A1314-3334-4CBB-8820-B2F5EE3DEE62}" presName="circle3" presStyleLbl="node1" presStyleIdx="2" presStyleCnt="3"/>
      <dgm:spPr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33000">
              <a:schemeClr val="accent2">
                <a:hueOff val="6482786"/>
                <a:satOff val="24753"/>
                <a:lumOff val="0"/>
                <a:alphaOff val="0"/>
                <a:tint val="86500"/>
              </a:schemeClr>
            </a:gs>
            <a:gs pos="46750">
              <a:schemeClr val="accent2">
                <a:hueOff val="6482786"/>
                <a:satOff val="24753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6482786"/>
                <a:satOff val="24753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6482786"/>
                <a:satOff val="24753"/>
                <a:lumOff val="0"/>
                <a:alphaOff val="0"/>
                <a:tint val="86000"/>
              </a:schemeClr>
            </a:gs>
            <a:gs pos="100000">
              <a:schemeClr val="accent2">
                <a:hueOff val="6482786"/>
                <a:satOff val="24753"/>
                <a:lumOff val="0"/>
                <a:alphaOff val="0"/>
                <a:shade val="60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6FD46533-30E9-44BE-9A6B-BF5E95BB29E6}" type="pres">
      <dgm:prSet presAssocID="{625A1314-3334-4CBB-8820-B2F5EE3DEE62}" presName="rect3" presStyleLbl="alignAcc1" presStyleIdx="2" presStyleCnt="3"/>
      <dgm:spPr/>
      <dgm:t>
        <a:bodyPr/>
        <a:lstStyle/>
        <a:p>
          <a:endParaRPr lang="ru-RU"/>
        </a:p>
      </dgm:t>
    </dgm:pt>
    <dgm:pt modelId="{19550E6B-C55A-40EB-AD96-A6103579F803}" type="pres">
      <dgm:prSet presAssocID="{CC0545DB-B5C2-4281-928F-2B4EEABFE5BD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36E97-46AC-4693-80C8-3E79786B77A4}" type="pres">
      <dgm:prSet presAssocID="{B421F25A-1C79-4469-AD9B-B360EC80D6E1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78EF8-8E9A-4482-A98A-D75C15DF91E2}" type="pres">
      <dgm:prSet presAssocID="{625A1314-3334-4CBB-8820-B2F5EE3DEE62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28852D-C4FE-494E-A51B-76DF2514DBA3}" type="presOf" srcId="{B421F25A-1C79-4469-AD9B-B360EC80D6E1}" destId="{FAA61521-BC38-44CE-8943-4D8A0030B00C}" srcOrd="0" destOrd="0" presId="urn:microsoft.com/office/officeart/2005/8/layout/target3"/>
    <dgm:cxn modelId="{61F3F7B3-97E1-41E5-B0D2-0BEC4EB7CF61}" type="presOf" srcId="{625A1314-3334-4CBB-8820-B2F5EE3DEE62}" destId="{86878EF8-8E9A-4482-A98A-D75C15DF91E2}" srcOrd="1" destOrd="0" presId="urn:microsoft.com/office/officeart/2005/8/layout/target3"/>
    <dgm:cxn modelId="{6880A846-06F2-4059-90BF-9D994CC65200}" type="presOf" srcId="{46E0C79A-3C53-42C6-AD3E-E551AC5B1E78}" destId="{623F3CB1-A3AB-4B85-B214-F5DE46D99939}" srcOrd="0" destOrd="0" presId="urn:microsoft.com/office/officeart/2005/8/layout/target3"/>
    <dgm:cxn modelId="{C61311E9-4B80-4F4C-8B26-B81A874ABB09}" type="presOf" srcId="{CC0545DB-B5C2-4281-928F-2B4EEABFE5BD}" destId="{19550E6B-C55A-40EB-AD96-A6103579F803}" srcOrd="1" destOrd="0" presId="urn:microsoft.com/office/officeart/2005/8/layout/target3"/>
    <dgm:cxn modelId="{CC5EBF1C-EDD9-44F3-89FA-4EB7299BC4B6}" srcId="{46E0C79A-3C53-42C6-AD3E-E551AC5B1E78}" destId="{CC0545DB-B5C2-4281-928F-2B4EEABFE5BD}" srcOrd="0" destOrd="0" parTransId="{D6243F38-0E67-49ED-A2ED-7B9095D0B118}" sibTransId="{3D3E2AD5-EA34-447E-AA47-C1197D3D19F4}"/>
    <dgm:cxn modelId="{DF9748C1-DC2A-4AE6-9018-11A22162640B}" srcId="{46E0C79A-3C53-42C6-AD3E-E551AC5B1E78}" destId="{B421F25A-1C79-4469-AD9B-B360EC80D6E1}" srcOrd="1" destOrd="0" parTransId="{9458360A-FC53-46BC-A641-6F40C62161D5}" sibTransId="{C4826786-ECCC-472D-BE81-AF249C639F6E}"/>
    <dgm:cxn modelId="{DE9EE62E-7EA7-4144-967A-43F2BD32AE39}" srcId="{46E0C79A-3C53-42C6-AD3E-E551AC5B1E78}" destId="{625A1314-3334-4CBB-8820-B2F5EE3DEE62}" srcOrd="2" destOrd="0" parTransId="{178A5D22-8A23-4AAA-8ED2-D0F7731D47FE}" sibTransId="{5AD9EB9B-A226-45A0-B5A2-00A32AFEAF1D}"/>
    <dgm:cxn modelId="{514B4DC4-491C-4FDB-BB70-87FC432FEA5C}" type="presOf" srcId="{B421F25A-1C79-4469-AD9B-B360EC80D6E1}" destId="{88936E97-46AC-4693-80C8-3E79786B77A4}" srcOrd="1" destOrd="0" presId="urn:microsoft.com/office/officeart/2005/8/layout/target3"/>
    <dgm:cxn modelId="{6A305733-AD91-45E4-BABC-8F003C6C7A33}" type="presOf" srcId="{625A1314-3334-4CBB-8820-B2F5EE3DEE62}" destId="{6FD46533-30E9-44BE-9A6B-BF5E95BB29E6}" srcOrd="0" destOrd="0" presId="urn:microsoft.com/office/officeart/2005/8/layout/target3"/>
    <dgm:cxn modelId="{347B9356-8F43-451E-B973-AC74AE63708E}" type="presOf" srcId="{CC0545DB-B5C2-4281-928F-2B4EEABFE5BD}" destId="{7819F142-7825-4A8B-BB9D-7B7A9C9A1A50}" srcOrd="0" destOrd="0" presId="urn:microsoft.com/office/officeart/2005/8/layout/target3"/>
    <dgm:cxn modelId="{261AD6C9-0C15-4174-AC53-A05950A538CC}" type="presParOf" srcId="{623F3CB1-A3AB-4B85-B214-F5DE46D99939}" destId="{89041D47-645C-4638-ADD0-E3190DF8B203}" srcOrd="0" destOrd="0" presId="urn:microsoft.com/office/officeart/2005/8/layout/target3"/>
    <dgm:cxn modelId="{0AEAF94D-81CD-4485-9B8C-ECAA0A4CBB2A}" type="presParOf" srcId="{623F3CB1-A3AB-4B85-B214-F5DE46D99939}" destId="{3265FA14-43ED-479E-AF04-960DA6C6125E}" srcOrd="1" destOrd="0" presId="urn:microsoft.com/office/officeart/2005/8/layout/target3"/>
    <dgm:cxn modelId="{F28073E1-5247-4ACD-87D5-41720D19EE46}" type="presParOf" srcId="{623F3CB1-A3AB-4B85-B214-F5DE46D99939}" destId="{7819F142-7825-4A8B-BB9D-7B7A9C9A1A50}" srcOrd="2" destOrd="0" presId="urn:microsoft.com/office/officeart/2005/8/layout/target3"/>
    <dgm:cxn modelId="{0F3A5FBE-351C-4708-83D4-DEC8BF27E486}" type="presParOf" srcId="{623F3CB1-A3AB-4B85-B214-F5DE46D99939}" destId="{56E63B83-AE2E-4F97-862D-F2A572C9C9CE}" srcOrd="3" destOrd="0" presId="urn:microsoft.com/office/officeart/2005/8/layout/target3"/>
    <dgm:cxn modelId="{AD90D0DF-01B1-47B6-8D86-FEC48AD67E92}" type="presParOf" srcId="{623F3CB1-A3AB-4B85-B214-F5DE46D99939}" destId="{FF9993AB-0F4A-4B3A-8FD3-E4DBEDCAC954}" srcOrd="4" destOrd="0" presId="urn:microsoft.com/office/officeart/2005/8/layout/target3"/>
    <dgm:cxn modelId="{BD9CDE93-5B78-4088-A34D-44AA6666329A}" type="presParOf" srcId="{623F3CB1-A3AB-4B85-B214-F5DE46D99939}" destId="{FAA61521-BC38-44CE-8943-4D8A0030B00C}" srcOrd="5" destOrd="0" presId="urn:microsoft.com/office/officeart/2005/8/layout/target3"/>
    <dgm:cxn modelId="{292CC405-D905-40C0-AFD6-1C14FFE63D0F}" type="presParOf" srcId="{623F3CB1-A3AB-4B85-B214-F5DE46D99939}" destId="{688006C8-5AF6-40DE-A2B4-1C28515B39BC}" srcOrd="6" destOrd="0" presId="urn:microsoft.com/office/officeart/2005/8/layout/target3"/>
    <dgm:cxn modelId="{BD9A19FB-B929-4180-AF35-6FE4339A9E4D}" type="presParOf" srcId="{623F3CB1-A3AB-4B85-B214-F5DE46D99939}" destId="{4E83AC70-6FEC-4A86-9419-70EB60044C03}" srcOrd="7" destOrd="0" presId="urn:microsoft.com/office/officeart/2005/8/layout/target3"/>
    <dgm:cxn modelId="{EF2202D9-0789-49B3-94F3-8B2D42E378F8}" type="presParOf" srcId="{623F3CB1-A3AB-4B85-B214-F5DE46D99939}" destId="{6FD46533-30E9-44BE-9A6B-BF5E95BB29E6}" srcOrd="8" destOrd="0" presId="urn:microsoft.com/office/officeart/2005/8/layout/target3"/>
    <dgm:cxn modelId="{D010BF83-E474-42E0-8E10-E06256025FE0}" type="presParOf" srcId="{623F3CB1-A3AB-4B85-B214-F5DE46D99939}" destId="{19550E6B-C55A-40EB-AD96-A6103579F803}" srcOrd="9" destOrd="0" presId="urn:microsoft.com/office/officeart/2005/8/layout/target3"/>
    <dgm:cxn modelId="{F4B71956-BFCC-4D32-B890-88181EEDBEFD}" type="presParOf" srcId="{623F3CB1-A3AB-4B85-B214-F5DE46D99939}" destId="{88936E97-46AC-4693-80C8-3E79786B77A4}" srcOrd="10" destOrd="0" presId="urn:microsoft.com/office/officeart/2005/8/layout/target3"/>
    <dgm:cxn modelId="{CE588BBF-3BA2-4AD2-877C-BB6DEB74FD52}" type="presParOf" srcId="{623F3CB1-A3AB-4B85-B214-F5DE46D99939}" destId="{86878EF8-8E9A-4482-A98A-D75C15DF91E2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5101A4-00D1-44EA-9A12-0D20C1B11F8A}" type="doc">
      <dgm:prSet loTypeId="urn:microsoft.com/office/officeart/2005/8/layout/vList5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AE4BBEF-3F16-437A-8798-493FC7C8813D}">
      <dgm:prSet custT="1"/>
      <dgm:spPr>
        <a:gradFill flip="none" rotWithShape="1">
          <a:gsLst>
            <a:gs pos="20000">
              <a:schemeClr val="accent3"/>
            </a:gs>
            <a:gs pos="100000">
              <a:schemeClr val="dk2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  <a:scene3d>
          <a:camera prst="perspectiveFront"/>
          <a:lightRig rig="balanced" dir="t">
            <a:rot lat="0" lon="0" rev="8700000"/>
          </a:lightRig>
        </a:scene3d>
        <a:sp3d>
          <a:bevelT w="190500" h="38100"/>
        </a:sp3d>
      </dgm:spPr>
      <dgm:t>
        <a:bodyPr anchor="t"/>
        <a:lstStyle/>
        <a:p>
          <a:pPr rtl="0"/>
          <a:r>
            <a:rPr lang="ru-RU" sz="2400" b="1" dirty="0" smtClean="0"/>
            <a:t>ДОХОДЫ БЮДЖЕТА</a:t>
          </a:r>
          <a:endParaRPr lang="ru-RU" sz="2400" b="1" dirty="0"/>
        </a:p>
      </dgm:t>
    </dgm:pt>
    <dgm:pt modelId="{006266BD-0834-472E-920B-6E164FB178FE}" type="parTrans" cxnId="{542022CD-250B-420E-98D6-5BF32F5AF872}">
      <dgm:prSet/>
      <dgm:spPr/>
      <dgm:t>
        <a:bodyPr/>
        <a:lstStyle/>
        <a:p>
          <a:endParaRPr lang="ru-RU"/>
        </a:p>
      </dgm:t>
    </dgm:pt>
    <dgm:pt modelId="{2D64683F-B472-4C97-B0DD-006B32221D0C}" type="sibTrans" cxnId="{542022CD-250B-420E-98D6-5BF32F5AF872}">
      <dgm:prSet/>
      <dgm:spPr/>
      <dgm:t>
        <a:bodyPr/>
        <a:lstStyle/>
        <a:p>
          <a:endParaRPr lang="ru-RU"/>
        </a:p>
      </dgm:t>
    </dgm:pt>
    <dgm:pt modelId="{0B2A2BEB-1E76-4BE3-87F6-E836D288FBC9}" type="pres">
      <dgm:prSet presAssocID="{B25101A4-00D1-44EA-9A12-0D20C1B11F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0D7365-6D5C-4D1A-9F38-60E4C62269CB}" type="pres">
      <dgm:prSet presAssocID="{0AE4BBEF-3F16-437A-8798-493FC7C8813D}" presName="linNode" presStyleCnt="0"/>
      <dgm:spPr/>
      <dgm:t>
        <a:bodyPr/>
        <a:lstStyle/>
        <a:p>
          <a:endParaRPr lang="ru-RU"/>
        </a:p>
      </dgm:t>
    </dgm:pt>
    <dgm:pt modelId="{60F2DAC5-BBD9-45C6-ABE5-DF47FEE1C6AD}" type="pres">
      <dgm:prSet presAssocID="{0AE4BBEF-3F16-437A-8798-493FC7C8813D}" presName="parentText" presStyleLbl="node1" presStyleIdx="0" presStyleCnt="1" custScaleX="199962" custLinFactNeighborX="31077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D79D75-9F4F-4F69-8AA6-25C1A19978EA}" type="presOf" srcId="{B25101A4-00D1-44EA-9A12-0D20C1B11F8A}" destId="{0B2A2BEB-1E76-4BE3-87F6-E836D288FBC9}" srcOrd="0" destOrd="0" presId="urn:microsoft.com/office/officeart/2005/8/layout/vList5"/>
    <dgm:cxn modelId="{C69703E4-40D6-4CDE-A12F-B92A4477DF56}" type="presOf" srcId="{0AE4BBEF-3F16-437A-8798-493FC7C8813D}" destId="{60F2DAC5-BBD9-45C6-ABE5-DF47FEE1C6AD}" srcOrd="0" destOrd="0" presId="urn:microsoft.com/office/officeart/2005/8/layout/vList5"/>
    <dgm:cxn modelId="{542022CD-250B-420E-98D6-5BF32F5AF872}" srcId="{B25101A4-00D1-44EA-9A12-0D20C1B11F8A}" destId="{0AE4BBEF-3F16-437A-8798-493FC7C8813D}" srcOrd="0" destOrd="0" parTransId="{006266BD-0834-472E-920B-6E164FB178FE}" sibTransId="{2D64683F-B472-4C97-B0DD-006B32221D0C}"/>
    <dgm:cxn modelId="{6E71C772-44DA-438A-B456-13FC35A3E696}" type="presParOf" srcId="{0B2A2BEB-1E76-4BE3-87F6-E836D288FBC9}" destId="{C50D7365-6D5C-4D1A-9F38-60E4C62269CB}" srcOrd="0" destOrd="0" presId="urn:microsoft.com/office/officeart/2005/8/layout/vList5"/>
    <dgm:cxn modelId="{48AFE39D-5DDE-4503-9F89-44979CDFAF29}" type="presParOf" srcId="{C50D7365-6D5C-4D1A-9F38-60E4C62269CB}" destId="{60F2DAC5-BBD9-45C6-ABE5-DF47FEE1C6A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CBF51E-72F6-43B7-9F31-44D9107C2B04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18B727-B904-410D-B1A9-857C0385720C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accent4">
              <a:lumMod val="75000"/>
            </a:schemeClr>
          </a:solidFill>
        </a:ln>
        <a:scene3d>
          <a:camera prst="orthographicFront"/>
          <a:lightRig rig="flat" dir="t"/>
        </a:scene3d>
        <a:sp3d>
          <a:bevelT prst="angle"/>
        </a:sp3d>
      </dgm:spPr>
      <dgm:t>
        <a:bodyPr/>
        <a:lstStyle/>
        <a:p>
          <a:pPr rtl="0"/>
          <a:r>
            <a:rPr lang="ru-RU" sz="2000" b="1" dirty="0" smtClean="0">
              <a:solidFill>
                <a:schemeClr val="accent5">
                  <a:lumMod val="75000"/>
                </a:schemeClr>
              </a:solidFill>
            </a:rPr>
            <a:t>РАСХОДЫ БЮДЖЕТА – денежные средства, направленные на финансовое обеспечение задач и функций местного самоуправления </a:t>
          </a:r>
          <a:endParaRPr lang="ru-RU" sz="2000" b="1" dirty="0">
            <a:solidFill>
              <a:schemeClr val="accent5">
                <a:lumMod val="75000"/>
              </a:schemeClr>
            </a:solidFill>
          </a:endParaRPr>
        </a:p>
      </dgm:t>
    </dgm:pt>
    <dgm:pt modelId="{5B471FCD-806C-41EC-B1EA-6FF2A09362E3}" type="parTrans" cxnId="{428F6106-BBB0-4A6D-9811-E1D9FDBC043B}">
      <dgm:prSet/>
      <dgm:spPr/>
      <dgm:t>
        <a:bodyPr/>
        <a:lstStyle/>
        <a:p>
          <a:endParaRPr lang="ru-RU"/>
        </a:p>
      </dgm:t>
    </dgm:pt>
    <dgm:pt modelId="{1CFDB170-7ED9-4976-A848-BEF475BBD068}" type="sibTrans" cxnId="{428F6106-BBB0-4A6D-9811-E1D9FDBC043B}">
      <dgm:prSet/>
      <dgm:spPr/>
      <dgm:t>
        <a:bodyPr/>
        <a:lstStyle/>
        <a:p>
          <a:endParaRPr lang="ru-RU"/>
        </a:p>
      </dgm:t>
    </dgm:pt>
    <dgm:pt modelId="{6DFDC258-0A2A-45F5-9380-CE7115E4DC66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accent4">
              <a:lumMod val="75000"/>
            </a:schemeClr>
          </a:solidFill>
        </a:ln>
        <a:scene3d>
          <a:camera prst="orthographicFront"/>
          <a:lightRig rig="flat" dir="t"/>
        </a:scene3d>
        <a:sp3d>
          <a:bevelT prst="angle"/>
        </a:sp3d>
      </dgm:spPr>
      <dgm:t>
        <a:bodyPr/>
        <a:lstStyle/>
        <a:p>
          <a:r>
            <a:rPr lang="ru-RU" dirty="0" smtClean="0">
              <a:solidFill>
                <a:schemeClr val="accent5">
                  <a:lumMod val="75000"/>
                </a:schemeClr>
              </a:solidFill>
            </a:rPr>
            <a:t>Классификация расходов по признакам</a:t>
          </a:r>
          <a:endParaRPr lang="ru-RU" dirty="0">
            <a:solidFill>
              <a:schemeClr val="accent5">
                <a:lumMod val="75000"/>
              </a:schemeClr>
            </a:solidFill>
          </a:endParaRPr>
        </a:p>
      </dgm:t>
    </dgm:pt>
    <dgm:pt modelId="{8C3EDF78-116A-41E4-8935-E783CD8F0E56}" type="parTrans" cxnId="{E7A1CE82-6DB3-4DBB-9673-877F806DA6AE}">
      <dgm:prSet/>
      <dgm:spPr/>
      <dgm:t>
        <a:bodyPr/>
        <a:lstStyle/>
        <a:p>
          <a:endParaRPr lang="ru-RU"/>
        </a:p>
      </dgm:t>
    </dgm:pt>
    <dgm:pt modelId="{C303C8C8-8991-48B4-86DD-9856997B1626}" type="sibTrans" cxnId="{E7A1CE82-6DB3-4DBB-9673-877F806DA6AE}">
      <dgm:prSet/>
      <dgm:spPr/>
      <dgm:t>
        <a:bodyPr/>
        <a:lstStyle/>
        <a:p>
          <a:endParaRPr lang="ru-RU"/>
        </a:p>
      </dgm:t>
    </dgm:pt>
    <dgm:pt modelId="{826393D2-5612-4A43-B776-1D51952F5412}" type="pres">
      <dgm:prSet presAssocID="{EBCBF51E-72F6-43B7-9F31-44D9107C2B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B2FE6D-3375-4F7A-B288-434B6B004F05}" type="pres">
      <dgm:prSet presAssocID="{1018B727-B904-410D-B1A9-857C0385720C}" presName="linNode" presStyleCnt="0"/>
      <dgm:spPr/>
    </dgm:pt>
    <dgm:pt modelId="{D8522C32-3805-45CD-BB7B-D2A32636626C}" type="pres">
      <dgm:prSet presAssocID="{1018B727-B904-410D-B1A9-857C0385720C}" presName="parentText" presStyleLbl="node1" presStyleIdx="0" presStyleCnt="2" custScaleX="267724" custScaleY="856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E8325A-4649-423A-B421-5C6424A179DB}" type="pres">
      <dgm:prSet presAssocID="{1CFDB170-7ED9-4976-A848-BEF475BBD068}" presName="sp" presStyleCnt="0"/>
      <dgm:spPr/>
    </dgm:pt>
    <dgm:pt modelId="{6FEFD4CE-DFFB-445D-A480-07727FAFA6B9}" type="pres">
      <dgm:prSet presAssocID="{6DFDC258-0A2A-45F5-9380-CE7115E4DC66}" presName="linNode" presStyleCnt="0"/>
      <dgm:spPr/>
    </dgm:pt>
    <dgm:pt modelId="{A8791638-A8E9-4FC2-9ABB-1642B61F89EE}" type="pres">
      <dgm:prSet presAssocID="{6DFDC258-0A2A-45F5-9380-CE7115E4DC66}" presName="parentText" presStyleLbl="node1" presStyleIdx="1" presStyleCnt="2" custFlipVert="0" custScaleX="265210" custScaleY="43759" custLinFactNeighborX="3043" custLinFactNeighborY="128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E19336-1BD5-4B8A-BCC1-7FF5984A7CD5}" type="presOf" srcId="{1018B727-B904-410D-B1A9-857C0385720C}" destId="{D8522C32-3805-45CD-BB7B-D2A32636626C}" srcOrd="0" destOrd="0" presId="urn:microsoft.com/office/officeart/2005/8/layout/vList5"/>
    <dgm:cxn modelId="{61836F18-D0F9-483C-BD83-4DE89A3E53A0}" type="presOf" srcId="{EBCBF51E-72F6-43B7-9F31-44D9107C2B04}" destId="{826393D2-5612-4A43-B776-1D51952F5412}" srcOrd="0" destOrd="0" presId="urn:microsoft.com/office/officeart/2005/8/layout/vList5"/>
    <dgm:cxn modelId="{E7A1CE82-6DB3-4DBB-9673-877F806DA6AE}" srcId="{EBCBF51E-72F6-43B7-9F31-44D9107C2B04}" destId="{6DFDC258-0A2A-45F5-9380-CE7115E4DC66}" srcOrd="1" destOrd="0" parTransId="{8C3EDF78-116A-41E4-8935-E783CD8F0E56}" sibTransId="{C303C8C8-8991-48B4-86DD-9856997B1626}"/>
    <dgm:cxn modelId="{428F6106-BBB0-4A6D-9811-E1D9FDBC043B}" srcId="{EBCBF51E-72F6-43B7-9F31-44D9107C2B04}" destId="{1018B727-B904-410D-B1A9-857C0385720C}" srcOrd="0" destOrd="0" parTransId="{5B471FCD-806C-41EC-B1EA-6FF2A09362E3}" sibTransId="{1CFDB170-7ED9-4976-A848-BEF475BBD068}"/>
    <dgm:cxn modelId="{CE3B9A6C-28D1-4772-BC20-8669DB47AD41}" type="presOf" srcId="{6DFDC258-0A2A-45F5-9380-CE7115E4DC66}" destId="{A8791638-A8E9-4FC2-9ABB-1642B61F89EE}" srcOrd="0" destOrd="0" presId="urn:microsoft.com/office/officeart/2005/8/layout/vList5"/>
    <dgm:cxn modelId="{A24A7200-43E4-4C90-930B-9C7B2B75EB5B}" type="presParOf" srcId="{826393D2-5612-4A43-B776-1D51952F5412}" destId="{29B2FE6D-3375-4F7A-B288-434B6B004F05}" srcOrd="0" destOrd="0" presId="urn:microsoft.com/office/officeart/2005/8/layout/vList5"/>
    <dgm:cxn modelId="{43D67A65-E44E-4ADB-8A32-A834737AEB5C}" type="presParOf" srcId="{29B2FE6D-3375-4F7A-B288-434B6B004F05}" destId="{D8522C32-3805-45CD-BB7B-D2A32636626C}" srcOrd="0" destOrd="0" presId="urn:microsoft.com/office/officeart/2005/8/layout/vList5"/>
    <dgm:cxn modelId="{EEB49A43-C02A-484E-A5FA-430E8D84B268}" type="presParOf" srcId="{826393D2-5612-4A43-B776-1D51952F5412}" destId="{28E8325A-4649-423A-B421-5C6424A179DB}" srcOrd="1" destOrd="0" presId="urn:microsoft.com/office/officeart/2005/8/layout/vList5"/>
    <dgm:cxn modelId="{60B7A5CE-B4DA-405F-B621-B2DA645B8C0B}" type="presParOf" srcId="{826393D2-5612-4A43-B776-1D51952F5412}" destId="{6FEFD4CE-DFFB-445D-A480-07727FAFA6B9}" srcOrd="2" destOrd="0" presId="urn:microsoft.com/office/officeart/2005/8/layout/vList5"/>
    <dgm:cxn modelId="{805BC182-F1C1-4ACB-A201-A7CD1E7BE494}" type="presParOf" srcId="{6FEFD4CE-DFFB-445D-A480-07727FAFA6B9}" destId="{A8791638-A8E9-4FC2-9ABB-1642B61F89E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6E0C79A-3C53-42C6-AD3E-E551AC5B1E78}" type="doc">
      <dgm:prSet loTypeId="urn:microsoft.com/office/officeart/2005/8/layout/default#1" loCatId="list" qsTypeId="urn:microsoft.com/office/officeart/2005/8/quickstyle/3d2#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C0545DB-B5C2-4281-928F-2B4EEABFE5BD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</a:rPr>
            <a:t>Функциональная </a:t>
          </a:r>
          <a:r>
            <a:rPr lang="ru-RU" sz="1400" b="0" dirty="0" smtClean="0">
              <a:solidFill>
                <a:schemeClr val="accent4">
                  <a:lumMod val="75000"/>
                </a:schemeClr>
              </a:solidFill>
            </a:rPr>
            <a:t>классификация отражает направление средств бюджета на выполнение основных функций местного самоуправления</a:t>
          </a:r>
          <a:endParaRPr lang="ru-RU" sz="1400" b="0" dirty="0">
            <a:solidFill>
              <a:schemeClr val="accent4">
                <a:lumMod val="75000"/>
              </a:schemeClr>
            </a:solidFill>
          </a:endParaRPr>
        </a:p>
      </dgm:t>
    </dgm:pt>
    <dgm:pt modelId="{D6243F38-0E67-49ED-A2ED-7B9095D0B118}" type="parTrans" cxnId="{CC5EBF1C-EDD9-44F3-89FA-4EB7299BC4B6}">
      <dgm:prSet/>
      <dgm:spPr/>
      <dgm:t>
        <a:bodyPr/>
        <a:lstStyle/>
        <a:p>
          <a:endParaRPr lang="ru-RU"/>
        </a:p>
      </dgm:t>
    </dgm:pt>
    <dgm:pt modelId="{3D3E2AD5-EA34-447E-AA47-C1197D3D19F4}" type="sibTrans" cxnId="{CC5EBF1C-EDD9-44F3-89FA-4EB7299BC4B6}">
      <dgm:prSet/>
      <dgm:spPr/>
      <dgm:t>
        <a:bodyPr/>
        <a:lstStyle/>
        <a:p>
          <a:endParaRPr lang="ru-RU"/>
        </a:p>
      </dgm:t>
    </dgm:pt>
    <dgm:pt modelId="{625A1314-3334-4CBB-8820-B2F5EE3DEE62}">
      <dgm:prSet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</a:rPr>
            <a:t>Экономическая </a:t>
          </a:r>
          <a:r>
            <a:rPr lang="ru-RU" sz="1400" b="0" dirty="0" smtClean="0">
              <a:solidFill>
                <a:schemeClr val="accent4">
                  <a:lumMod val="75000"/>
                </a:schemeClr>
              </a:solidFill>
            </a:rPr>
            <a:t>классификация расходов показывает деление расходов на текущие и капитальные (заработная плата, материальные затраты, приобретение товаров и услуг и др.)</a:t>
          </a:r>
          <a:endParaRPr lang="ru-RU" sz="1400" b="1" dirty="0">
            <a:solidFill>
              <a:schemeClr val="accent4">
                <a:lumMod val="75000"/>
              </a:schemeClr>
            </a:solidFill>
          </a:endParaRPr>
        </a:p>
      </dgm:t>
    </dgm:pt>
    <dgm:pt modelId="{178A5D22-8A23-4AAA-8ED2-D0F7731D47FE}" type="parTrans" cxnId="{DE9EE62E-7EA7-4144-967A-43F2BD32AE39}">
      <dgm:prSet/>
      <dgm:spPr/>
      <dgm:t>
        <a:bodyPr/>
        <a:lstStyle/>
        <a:p>
          <a:endParaRPr lang="ru-RU"/>
        </a:p>
      </dgm:t>
    </dgm:pt>
    <dgm:pt modelId="{5AD9EB9B-A226-45A0-B5A2-00A32AFEAF1D}" type="sibTrans" cxnId="{DE9EE62E-7EA7-4144-967A-43F2BD32AE39}">
      <dgm:prSet/>
      <dgm:spPr/>
      <dgm:t>
        <a:bodyPr/>
        <a:lstStyle/>
        <a:p>
          <a:endParaRPr lang="ru-RU"/>
        </a:p>
      </dgm:t>
    </dgm:pt>
    <dgm:pt modelId="{B421F25A-1C79-4469-AD9B-B360EC80D6E1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</a:rPr>
            <a:t>Ведомственная  </a:t>
          </a:r>
          <a:r>
            <a:rPr lang="ru-RU" sz="1400" b="0" dirty="0" smtClean="0">
              <a:solidFill>
                <a:schemeClr val="accent4">
                  <a:lumMod val="75000"/>
                </a:schemeClr>
              </a:solidFill>
            </a:rPr>
            <a:t>классификация расходов бюджета непосредственно связана со структурой управления</a:t>
          </a:r>
          <a:endParaRPr lang="ru-RU" sz="1400" b="1" dirty="0">
            <a:solidFill>
              <a:schemeClr val="accent4">
                <a:lumMod val="75000"/>
              </a:schemeClr>
            </a:solidFill>
          </a:endParaRPr>
        </a:p>
      </dgm:t>
    </dgm:pt>
    <dgm:pt modelId="{9458360A-FC53-46BC-A641-6F40C62161D5}" type="parTrans" cxnId="{DF9748C1-DC2A-4AE6-9018-11A22162640B}">
      <dgm:prSet/>
      <dgm:spPr/>
      <dgm:t>
        <a:bodyPr/>
        <a:lstStyle/>
        <a:p>
          <a:endParaRPr lang="ru-RU"/>
        </a:p>
      </dgm:t>
    </dgm:pt>
    <dgm:pt modelId="{C4826786-ECCC-472D-BE81-AF249C639F6E}" type="sibTrans" cxnId="{DF9748C1-DC2A-4AE6-9018-11A22162640B}">
      <dgm:prSet/>
      <dgm:spPr/>
      <dgm:t>
        <a:bodyPr/>
        <a:lstStyle/>
        <a:p>
          <a:endParaRPr lang="ru-RU"/>
        </a:p>
      </dgm:t>
    </dgm:pt>
    <dgm:pt modelId="{BB6D40EA-0C8B-4C56-8AEF-2BEF9E5ADB37}" type="pres">
      <dgm:prSet presAssocID="{46E0C79A-3C53-42C6-AD3E-E551AC5B1E7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10B60A-85E5-45AA-B95E-98EA421714DB}" type="pres">
      <dgm:prSet presAssocID="{CC0545DB-B5C2-4281-928F-2B4EEABFE5BD}" presName="node" presStyleLbl="node1" presStyleIdx="0" presStyleCnt="3" custScaleX="59741" custScaleY="144543" custLinFactNeighborX="98" custLinFactNeighborY="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950F0-8651-448E-AB37-34D52A5F4673}" type="pres">
      <dgm:prSet presAssocID="{3D3E2AD5-EA34-447E-AA47-C1197D3D19F4}" presName="sibTrans" presStyleCnt="0"/>
      <dgm:spPr/>
    </dgm:pt>
    <dgm:pt modelId="{4EC0329B-35F2-4FD6-838D-39116165CEBA}" type="pres">
      <dgm:prSet presAssocID="{B421F25A-1C79-4469-AD9B-B360EC80D6E1}" presName="node" presStyleLbl="node1" presStyleIdx="1" presStyleCnt="3" custScaleX="61562" custScaleY="142113" custLinFactNeighborX="-179" custLinFactNeighborY="-2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B1CB9-6D68-4214-A997-E0101955B4F6}" type="pres">
      <dgm:prSet presAssocID="{C4826786-ECCC-472D-BE81-AF249C639F6E}" presName="sibTrans" presStyleCnt="0"/>
      <dgm:spPr/>
    </dgm:pt>
    <dgm:pt modelId="{F986F0E2-E18A-47C4-90CF-C43185D0FAE0}" type="pres">
      <dgm:prSet presAssocID="{625A1314-3334-4CBB-8820-B2F5EE3DEE62}" presName="node" presStyleLbl="node1" presStyleIdx="2" presStyleCnt="3" custScaleX="60064" custScaleY="142533" custLinFactNeighborX="-344" custLinFactNeighborY="-1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2DC681-AAFE-42CF-B244-EEC73DF80497}" type="presOf" srcId="{CC0545DB-B5C2-4281-928F-2B4EEABFE5BD}" destId="{A910B60A-85E5-45AA-B95E-98EA421714DB}" srcOrd="0" destOrd="0" presId="urn:microsoft.com/office/officeart/2005/8/layout/default#1"/>
    <dgm:cxn modelId="{CC5EBF1C-EDD9-44F3-89FA-4EB7299BC4B6}" srcId="{46E0C79A-3C53-42C6-AD3E-E551AC5B1E78}" destId="{CC0545DB-B5C2-4281-928F-2B4EEABFE5BD}" srcOrd="0" destOrd="0" parTransId="{D6243F38-0E67-49ED-A2ED-7B9095D0B118}" sibTransId="{3D3E2AD5-EA34-447E-AA47-C1197D3D19F4}"/>
    <dgm:cxn modelId="{E9198575-15AF-4EAC-99D8-7DE2A0A747EE}" type="presOf" srcId="{B421F25A-1C79-4469-AD9B-B360EC80D6E1}" destId="{4EC0329B-35F2-4FD6-838D-39116165CEBA}" srcOrd="0" destOrd="0" presId="urn:microsoft.com/office/officeart/2005/8/layout/default#1"/>
    <dgm:cxn modelId="{A39D9B5A-FE95-46B7-A77D-01BE09C457BC}" type="presOf" srcId="{625A1314-3334-4CBB-8820-B2F5EE3DEE62}" destId="{F986F0E2-E18A-47C4-90CF-C43185D0FAE0}" srcOrd="0" destOrd="0" presId="urn:microsoft.com/office/officeart/2005/8/layout/default#1"/>
    <dgm:cxn modelId="{DF9748C1-DC2A-4AE6-9018-11A22162640B}" srcId="{46E0C79A-3C53-42C6-AD3E-E551AC5B1E78}" destId="{B421F25A-1C79-4469-AD9B-B360EC80D6E1}" srcOrd="1" destOrd="0" parTransId="{9458360A-FC53-46BC-A641-6F40C62161D5}" sibTransId="{C4826786-ECCC-472D-BE81-AF249C639F6E}"/>
    <dgm:cxn modelId="{3653D04A-FCEB-4C13-A59E-5C9A5DD74ED3}" type="presOf" srcId="{46E0C79A-3C53-42C6-AD3E-E551AC5B1E78}" destId="{BB6D40EA-0C8B-4C56-8AEF-2BEF9E5ADB37}" srcOrd="0" destOrd="0" presId="urn:microsoft.com/office/officeart/2005/8/layout/default#1"/>
    <dgm:cxn modelId="{DE9EE62E-7EA7-4144-967A-43F2BD32AE39}" srcId="{46E0C79A-3C53-42C6-AD3E-E551AC5B1E78}" destId="{625A1314-3334-4CBB-8820-B2F5EE3DEE62}" srcOrd="2" destOrd="0" parTransId="{178A5D22-8A23-4AAA-8ED2-D0F7731D47FE}" sibTransId="{5AD9EB9B-A226-45A0-B5A2-00A32AFEAF1D}"/>
    <dgm:cxn modelId="{4B52ECB8-7839-4267-A3B5-0A4D761C04C6}" type="presParOf" srcId="{BB6D40EA-0C8B-4C56-8AEF-2BEF9E5ADB37}" destId="{A910B60A-85E5-45AA-B95E-98EA421714DB}" srcOrd="0" destOrd="0" presId="urn:microsoft.com/office/officeart/2005/8/layout/default#1"/>
    <dgm:cxn modelId="{8BA303AA-4304-4056-A7EA-2B121E98D2C0}" type="presParOf" srcId="{BB6D40EA-0C8B-4C56-8AEF-2BEF9E5ADB37}" destId="{B01950F0-8651-448E-AB37-34D52A5F4673}" srcOrd="1" destOrd="0" presId="urn:microsoft.com/office/officeart/2005/8/layout/default#1"/>
    <dgm:cxn modelId="{B435DA29-F4BF-4A69-87B1-FFAD50472859}" type="presParOf" srcId="{BB6D40EA-0C8B-4C56-8AEF-2BEF9E5ADB37}" destId="{4EC0329B-35F2-4FD6-838D-39116165CEBA}" srcOrd="2" destOrd="0" presId="urn:microsoft.com/office/officeart/2005/8/layout/default#1"/>
    <dgm:cxn modelId="{A595C0DC-F446-421E-A789-3FB3F0CF825B}" type="presParOf" srcId="{BB6D40EA-0C8B-4C56-8AEF-2BEF9E5ADB37}" destId="{6F5B1CB9-6D68-4214-A997-E0101955B4F6}" srcOrd="3" destOrd="0" presId="urn:microsoft.com/office/officeart/2005/8/layout/default#1"/>
    <dgm:cxn modelId="{0BDAF425-C409-46D4-8232-A78BDE6F8D86}" type="presParOf" srcId="{BB6D40EA-0C8B-4C56-8AEF-2BEF9E5ADB37}" destId="{F986F0E2-E18A-47C4-90CF-C43185D0FAE0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C9A6159-106F-4A53-9A61-B7C32B0E78B6}" type="doc">
      <dgm:prSet loTypeId="urn:microsoft.com/office/officeart/2005/8/layout/hierarchy1" loCatId="hierarchy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2629A1E-52E1-46DA-A6B0-14C31604457C}">
      <dgm:prSet phldrT="[Текст]"/>
      <dgm:spPr>
        <a:solidFill>
          <a:srgbClr val="00B0F0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b="1" dirty="0" smtClean="0"/>
            <a:t>Источники финансирования дефицита бюджета</a:t>
          </a:r>
          <a:endParaRPr lang="ru-RU" dirty="0"/>
        </a:p>
      </dgm:t>
    </dgm:pt>
    <dgm:pt modelId="{D8EAB57C-FB4E-4887-A741-75C079901744}" type="parTrans" cxnId="{7B40E56C-03A9-421E-9AD9-6BBA7CB7D4F9}">
      <dgm:prSet/>
      <dgm:spPr/>
      <dgm:t>
        <a:bodyPr/>
        <a:lstStyle/>
        <a:p>
          <a:endParaRPr lang="ru-RU"/>
        </a:p>
      </dgm:t>
    </dgm:pt>
    <dgm:pt modelId="{35E46538-7808-446A-AE3B-2F934EB8DB7F}" type="sibTrans" cxnId="{7B40E56C-03A9-421E-9AD9-6BBA7CB7D4F9}">
      <dgm:prSet/>
      <dgm:spPr/>
      <dgm:t>
        <a:bodyPr/>
        <a:lstStyle/>
        <a:p>
          <a:endParaRPr lang="ru-RU"/>
        </a:p>
      </dgm:t>
    </dgm:pt>
    <dgm:pt modelId="{2B790AF5-794A-47D6-967B-7A52E0CED150}">
      <dgm:prSet phldrT="[Текст]"/>
      <dgm:spPr>
        <a:solidFill>
          <a:srgbClr val="CE6452">
            <a:alpha val="89804"/>
          </a:srgbClr>
        </a:solidFill>
        <a:ln>
          <a:noFill/>
        </a:ln>
      </dgm:spPr>
      <dgm:t>
        <a:bodyPr/>
        <a:lstStyle/>
        <a:p>
          <a:r>
            <a:rPr lang="ru-RU" b="1" dirty="0" smtClean="0"/>
            <a:t>Изменение остатков</a:t>
          </a:r>
        </a:p>
        <a:p>
          <a:r>
            <a:rPr lang="ru-RU" b="1" dirty="0" smtClean="0"/>
            <a:t>  </a:t>
          </a:r>
          <a:r>
            <a:rPr lang="ru-RU" b="0" dirty="0" smtClean="0"/>
            <a:t>Средства на счетах по учету средств бюджета городского округа</a:t>
          </a:r>
          <a:endParaRPr lang="ru-RU" dirty="0"/>
        </a:p>
      </dgm:t>
    </dgm:pt>
    <dgm:pt modelId="{6237A06C-93A6-49FF-9550-F1EE7F25AF65}" type="parTrans" cxnId="{2FF1DB8E-2E08-4EFC-ACA5-C0BE3A2ECE39}">
      <dgm:prSet/>
      <dgm:spPr/>
      <dgm:t>
        <a:bodyPr/>
        <a:lstStyle/>
        <a:p>
          <a:endParaRPr lang="ru-RU" dirty="0"/>
        </a:p>
      </dgm:t>
    </dgm:pt>
    <dgm:pt modelId="{754A2EB9-522C-4FA5-85D2-D7438BEE41D5}" type="sibTrans" cxnId="{2FF1DB8E-2E08-4EFC-ACA5-C0BE3A2ECE39}">
      <dgm:prSet/>
      <dgm:spPr/>
      <dgm:t>
        <a:bodyPr/>
        <a:lstStyle/>
        <a:p>
          <a:endParaRPr lang="ru-RU"/>
        </a:p>
      </dgm:t>
    </dgm:pt>
    <dgm:pt modelId="{129FC181-DB72-4ED6-A511-C93D643E742C}">
      <dgm:prSet/>
      <dgm:spPr>
        <a:solidFill>
          <a:srgbClr val="CCFF66">
            <a:alpha val="89804"/>
          </a:srgbClr>
        </a:solidFill>
      </dgm:spPr>
      <dgm:t>
        <a:bodyPr/>
        <a:lstStyle/>
        <a:p>
          <a:r>
            <a:rPr lang="ru-RU" b="1" dirty="0" smtClean="0"/>
            <a:t>Остаток средств бюджета по состоянию на 01.01.2023  95 917,9 тыс. руб.</a:t>
          </a:r>
          <a:endParaRPr lang="ru-RU" b="1" dirty="0"/>
        </a:p>
      </dgm:t>
    </dgm:pt>
    <dgm:pt modelId="{9B166AAF-771D-4A91-83BE-1A86FB2891E8}" type="parTrans" cxnId="{C724E11D-76EA-494B-A72A-0B633C017C85}">
      <dgm:prSet/>
      <dgm:spPr/>
      <dgm:t>
        <a:bodyPr/>
        <a:lstStyle/>
        <a:p>
          <a:endParaRPr lang="ru-RU"/>
        </a:p>
      </dgm:t>
    </dgm:pt>
    <dgm:pt modelId="{2DCA9819-310D-4866-A13B-613B990EEAA3}" type="sibTrans" cxnId="{C724E11D-76EA-494B-A72A-0B633C017C85}">
      <dgm:prSet/>
      <dgm:spPr/>
      <dgm:t>
        <a:bodyPr/>
        <a:lstStyle/>
        <a:p>
          <a:endParaRPr lang="ru-RU"/>
        </a:p>
      </dgm:t>
    </dgm:pt>
    <dgm:pt modelId="{CC6B4D61-FCA8-48E9-8354-DEAA1469D863}" type="pres">
      <dgm:prSet presAssocID="{DC9A6159-106F-4A53-9A61-B7C32B0E78B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B66B490-8E27-47F0-B788-DA4A1C06CD45}" type="pres">
      <dgm:prSet presAssocID="{62629A1E-52E1-46DA-A6B0-14C31604457C}" presName="hierRoot1" presStyleCnt="0"/>
      <dgm:spPr/>
    </dgm:pt>
    <dgm:pt modelId="{06D1BE98-08EA-47F0-A2AC-08AA285CD4BD}" type="pres">
      <dgm:prSet presAssocID="{62629A1E-52E1-46DA-A6B0-14C31604457C}" presName="composite" presStyleCnt="0"/>
      <dgm:spPr/>
    </dgm:pt>
    <dgm:pt modelId="{65B9561D-EC2E-4267-94FC-BD8D24AB75FC}" type="pres">
      <dgm:prSet presAssocID="{62629A1E-52E1-46DA-A6B0-14C31604457C}" presName="background" presStyleLbl="node0" presStyleIdx="0" presStyleCnt="1"/>
      <dgm:spPr/>
    </dgm:pt>
    <dgm:pt modelId="{82479353-5695-4456-8E86-E7FA026E2FB9}" type="pres">
      <dgm:prSet presAssocID="{62629A1E-52E1-46DA-A6B0-14C31604457C}" presName="text" presStyleLbl="fgAcc0" presStyleIdx="0" presStyleCnt="1" custLinFactX="-75610" custLinFactNeighborX="-100000" custLinFactNeighborY="-11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33D31E-DF88-4957-8030-9F00F65F506C}" type="pres">
      <dgm:prSet presAssocID="{62629A1E-52E1-46DA-A6B0-14C31604457C}" presName="hierChild2" presStyleCnt="0"/>
      <dgm:spPr/>
    </dgm:pt>
    <dgm:pt modelId="{6582FEE0-CFEA-4DB5-95D7-D792339C2F96}" type="pres">
      <dgm:prSet presAssocID="{6237A06C-93A6-49FF-9550-F1EE7F25AF65}" presName="Name10" presStyleLbl="parChTrans1D2" presStyleIdx="0" presStyleCnt="1"/>
      <dgm:spPr/>
      <dgm:t>
        <a:bodyPr/>
        <a:lstStyle/>
        <a:p>
          <a:endParaRPr lang="ru-RU"/>
        </a:p>
      </dgm:t>
    </dgm:pt>
    <dgm:pt modelId="{EF849EA7-1BB6-422B-B3CC-B059C3D14B78}" type="pres">
      <dgm:prSet presAssocID="{2B790AF5-794A-47D6-967B-7A52E0CED150}" presName="hierRoot2" presStyleCnt="0"/>
      <dgm:spPr/>
    </dgm:pt>
    <dgm:pt modelId="{DFDD136C-6398-4603-9078-3543F979574C}" type="pres">
      <dgm:prSet presAssocID="{2B790AF5-794A-47D6-967B-7A52E0CED150}" presName="composite2" presStyleCnt="0"/>
      <dgm:spPr/>
    </dgm:pt>
    <dgm:pt modelId="{06D0CAA3-75EF-435C-9305-FEF54406F389}" type="pres">
      <dgm:prSet presAssocID="{2B790AF5-794A-47D6-967B-7A52E0CED150}" presName="background2" presStyleLbl="node2" presStyleIdx="0" presStyleCnt="1"/>
      <dgm:spPr/>
    </dgm:pt>
    <dgm:pt modelId="{77D73783-94EB-4045-B1B9-56AD637628F5}" type="pres">
      <dgm:prSet presAssocID="{2B790AF5-794A-47D6-967B-7A52E0CED150}" presName="text2" presStyleLbl="fgAcc2" presStyleIdx="0" presStyleCnt="1" custLinFactX="-11486" custLinFactNeighborX="-100000" custLinFactNeighborY="-227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C570BB-226C-45CF-A635-54E4C4E1787A}" type="pres">
      <dgm:prSet presAssocID="{2B790AF5-794A-47D6-967B-7A52E0CED150}" presName="hierChild3" presStyleCnt="0"/>
      <dgm:spPr/>
    </dgm:pt>
    <dgm:pt modelId="{2425BD4C-FC00-4C3E-B1D6-817286B922BF}" type="pres">
      <dgm:prSet presAssocID="{9B166AAF-771D-4A91-83BE-1A86FB2891E8}" presName="Name17" presStyleLbl="parChTrans1D3" presStyleIdx="0" presStyleCnt="1"/>
      <dgm:spPr/>
      <dgm:t>
        <a:bodyPr/>
        <a:lstStyle/>
        <a:p>
          <a:endParaRPr lang="ru-RU"/>
        </a:p>
      </dgm:t>
    </dgm:pt>
    <dgm:pt modelId="{1D85F959-4E63-4220-9424-EECFBAA00604}" type="pres">
      <dgm:prSet presAssocID="{129FC181-DB72-4ED6-A511-C93D643E742C}" presName="hierRoot3" presStyleCnt="0"/>
      <dgm:spPr/>
    </dgm:pt>
    <dgm:pt modelId="{3C72BBFC-94B9-43EC-BFF2-F2C1C9F22D89}" type="pres">
      <dgm:prSet presAssocID="{129FC181-DB72-4ED6-A511-C93D643E742C}" presName="composite3" presStyleCnt="0"/>
      <dgm:spPr/>
    </dgm:pt>
    <dgm:pt modelId="{DC73936E-D7E3-4946-ADE9-FE4A79B1BEF7}" type="pres">
      <dgm:prSet presAssocID="{129FC181-DB72-4ED6-A511-C93D643E742C}" presName="background3" presStyleLbl="node3" presStyleIdx="0" presStyleCnt="1"/>
      <dgm:spPr>
        <a:solidFill>
          <a:srgbClr val="639729"/>
        </a:solidFill>
      </dgm:spPr>
      <dgm:t>
        <a:bodyPr/>
        <a:lstStyle/>
        <a:p>
          <a:endParaRPr lang="ru-RU"/>
        </a:p>
      </dgm:t>
    </dgm:pt>
    <dgm:pt modelId="{48C1578C-2B4A-4EA3-9DF8-63A9816C174B}" type="pres">
      <dgm:prSet presAssocID="{129FC181-DB72-4ED6-A511-C93D643E742C}" presName="text3" presStyleLbl="fgAcc3" presStyleIdx="0" presStyleCnt="1" custLinFactNeighborX="-1722" custLinFactNeighborY="-509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D54393-FC10-4AE8-9C21-A8085CAFC696}" type="pres">
      <dgm:prSet presAssocID="{129FC181-DB72-4ED6-A511-C93D643E742C}" presName="hierChild4" presStyleCnt="0"/>
      <dgm:spPr/>
    </dgm:pt>
  </dgm:ptLst>
  <dgm:cxnLst>
    <dgm:cxn modelId="{B833F4A5-82DD-47B4-A181-9EF4848EBDFF}" type="presOf" srcId="{2B790AF5-794A-47D6-967B-7A52E0CED150}" destId="{77D73783-94EB-4045-B1B9-56AD637628F5}" srcOrd="0" destOrd="0" presId="urn:microsoft.com/office/officeart/2005/8/layout/hierarchy1"/>
    <dgm:cxn modelId="{0B7F813C-6B93-403A-8D0D-3451F6BAA464}" type="presOf" srcId="{62629A1E-52E1-46DA-A6B0-14C31604457C}" destId="{82479353-5695-4456-8E86-E7FA026E2FB9}" srcOrd="0" destOrd="0" presId="urn:microsoft.com/office/officeart/2005/8/layout/hierarchy1"/>
    <dgm:cxn modelId="{9589C896-9046-4965-9C36-80C9E5289659}" type="presOf" srcId="{6237A06C-93A6-49FF-9550-F1EE7F25AF65}" destId="{6582FEE0-CFEA-4DB5-95D7-D792339C2F96}" srcOrd="0" destOrd="0" presId="urn:microsoft.com/office/officeart/2005/8/layout/hierarchy1"/>
    <dgm:cxn modelId="{E4E0BAC8-6975-4635-8F2C-6421CC0F4537}" type="presOf" srcId="{9B166AAF-771D-4A91-83BE-1A86FB2891E8}" destId="{2425BD4C-FC00-4C3E-B1D6-817286B922BF}" srcOrd="0" destOrd="0" presId="urn:microsoft.com/office/officeart/2005/8/layout/hierarchy1"/>
    <dgm:cxn modelId="{FE19EC90-77F7-46D4-B26C-C046D401D912}" type="presOf" srcId="{129FC181-DB72-4ED6-A511-C93D643E742C}" destId="{48C1578C-2B4A-4EA3-9DF8-63A9816C174B}" srcOrd="0" destOrd="0" presId="urn:microsoft.com/office/officeart/2005/8/layout/hierarchy1"/>
    <dgm:cxn modelId="{1ECAC137-8E79-402F-B79E-AD7BCB777ED7}" type="presOf" srcId="{DC9A6159-106F-4A53-9A61-B7C32B0E78B6}" destId="{CC6B4D61-FCA8-48E9-8354-DEAA1469D863}" srcOrd="0" destOrd="0" presId="urn:microsoft.com/office/officeart/2005/8/layout/hierarchy1"/>
    <dgm:cxn modelId="{C724E11D-76EA-494B-A72A-0B633C017C85}" srcId="{2B790AF5-794A-47D6-967B-7A52E0CED150}" destId="{129FC181-DB72-4ED6-A511-C93D643E742C}" srcOrd="0" destOrd="0" parTransId="{9B166AAF-771D-4A91-83BE-1A86FB2891E8}" sibTransId="{2DCA9819-310D-4866-A13B-613B990EEAA3}"/>
    <dgm:cxn modelId="{2FF1DB8E-2E08-4EFC-ACA5-C0BE3A2ECE39}" srcId="{62629A1E-52E1-46DA-A6B0-14C31604457C}" destId="{2B790AF5-794A-47D6-967B-7A52E0CED150}" srcOrd="0" destOrd="0" parTransId="{6237A06C-93A6-49FF-9550-F1EE7F25AF65}" sibTransId="{754A2EB9-522C-4FA5-85D2-D7438BEE41D5}"/>
    <dgm:cxn modelId="{7B40E56C-03A9-421E-9AD9-6BBA7CB7D4F9}" srcId="{DC9A6159-106F-4A53-9A61-B7C32B0E78B6}" destId="{62629A1E-52E1-46DA-A6B0-14C31604457C}" srcOrd="0" destOrd="0" parTransId="{D8EAB57C-FB4E-4887-A741-75C079901744}" sibTransId="{35E46538-7808-446A-AE3B-2F934EB8DB7F}"/>
    <dgm:cxn modelId="{C6F51704-FA43-4340-943F-95EF745E5E5E}" type="presParOf" srcId="{CC6B4D61-FCA8-48E9-8354-DEAA1469D863}" destId="{AB66B490-8E27-47F0-B788-DA4A1C06CD45}" srcOrd="0" destOrd="0" presId="urn:microsoft.com/office/officeart/2005/8/layout/hierarchy1"/>
    <dgm:cxn modelId="{B0D7CB61-46D8-4988-A1AD-878BF58C3C3C}" type="presParOf" srcId="{AB66B490-8E27-47F0-B788-DA4A1C06CD45}" destId="{06D1BE98-08EA-47F0-A2AC-08AA285CD4BD}" srcOrd="0" destOrd="0" presId="urn:microsoft.com/office/officeart/2005/8/layout/hierarchy1"/>
    <dgm:cxn modelId="{CD7ADBEF-298D-4BE0-A792-4B35F64712EF}" type="presParOf" srcId="{06D1BE98-08EA-47F0-A2AC-08AA285CD4BD}" destId="{65B9561D-EC2E-4267-94FC-BD8D24AB75FC}" srcOrd="0" destOrd="0" presId="urn:microsoft.com/office/officeart/2005/8/layout/hierarchy1"/>
    <dgm:cxn modelId="{CB914FAE-19E2-4486-851E-3074DC2F3618}" type="presParOf" srcId="{06D1BE98-08EA-47F0-A2AC-08AA285CD4BD}" destId="{82479353-5695-4456-8E86-E7FA026E2FB9}" srcOrd="1" destOrd="0" presId="urn:microsoft.com/office/officeart/2005/8/layout/hierarchy1"/>
    <dgm:cxn modelId="{9CE8FE96-52A4-495F-B1AE-0FC1A2D4F21F}" type="presParOf" srcId="{AB66B490-8E27-47F0-B788-DA4A1C06CD45}" destId="{9633D31E-DF88-4957-8030-9F00F65F506C}" srcOrd="1" destOrd="0" presId="urn:microsoft.com/office/officeart/2005/8/layout/hierarchy1"/>
    <dgm:cxn modelId="{883837E3-22AE-4438-87FF-7E33BF234149}" type="presParOf" srcId="{9633D31E-DF88-4957-8030-9F00F65F506C}" destId="{6582FEE0-CFEA-4DB5-95D7-D792339C2F96}" srcOrd="0" destOrd="0" presId="urn:microsoft.com/office/officeart/2005/8/layout/hierarchy1"/>
    <dgm:cxn modelId="{918D1193-D02B-49D5-B053-FD591147DFF5}" type="presParOf" srcId="{9633D31E-DF88-4957-8030-9F00F65F506C}" destId="{EF849EA7-1BB6-422B-B3CC-B059C3D14B78}" srcOrd="1" destOrd="0" presId="urn:microsoft.com/office/officeart/2005/8/layout/hierarchy1"/>
    <dgm:cxn modelId="{2C8ECF0C-5FBA-4DC9-B249-E56553672A8F}" type="presParOf" srcId="{EF849EA7-1BB6-422B-B3CC-B059C3D14B78}" destId="{DFDD136C-6398-4603-9078-3543F979574C}" srcOrd="0" destOrd="0" presId="urn:microsoft.com/office/officeart/2005/8/layout/hierarchy1"/>
    <dgm:cxn modelId="{9D1E25A1-BC1F-4253-8FBC-1F6F41F34D6A}" type="presParOf" srcId="{DFDD136C-6398-4603-9078-3543F979574C}" destId="{06D0CAA3-75EF-435C-9305-FEF54406F389}" srcOrd="0" destOrd="0" presId="urn:microsoft.com/office/officeart/2005/8/layout/hierarchy1"/>
    <dgm:cxn modelId="{8C6C4179-047B-43BD-8055-0C67299A2F5F}" type="presParOf" srcId="{DFDD136C-6398-4603-9078-3543F979574C}" destId="{77D73783-94EB-4045-B1B9-56AD637628F5}" srcOrd="1" destOrd="0" presId="urn:microsoft.com/office/officeart/2005/8/layout/hierarchy1"/>
    <dgm:cxn modelId="{4119ECB4-E4C1-4B5C-B93B-D815DE92FFAD}" type="presParOf" srcId="{EF849EA7-1BB6-422B-B3CC-B059C3D14B78}" destId="{21C570BB-226C-45CF-A635-54E4C4E1787A}" srcOrd="1" destOrd="0" presId="urn:microsoft.com/office/officeart/2005/8/layout/hierarchy1"/>
    <dgm:cxn modelId="{7BAE138C-2AE1-423E-AEEF-29B168BCA3B5}" type="presParOf" srcId="{21C570BB-226C-45CF-A635-54E4C4E1787A}" destId="{2425BD4C-FC00-4C3E-B1D6-817286B922BF}" srcOrd="0" destOrd="0" presId="urn:microsoft.com/office/officeart/2005/8/layout/hierarchy1"/>
    <dgm:cxn modelId="{1619F4C0-CAFE-43A6-8D91-A572C5EB4104}" type="presParOf" srcId="{21C570BB-226C-45CF-A635-54E4C4E1787A}" destId="{1D85F959-4E63-4220-9424-EECFBAA00604}" srcOrd="1" destOrd="0" presId="urn:microsoft.com/office/officeart/2005/8/layout/hierarchy1"/>
    <dgm:cxn modelId="{05E51942-018C-49DE-BFE7-F8D460187DFB}" type="presParOf" srcId="{1D85F959-4E63-4220-9424-EECFBAA00604}" destId="{3C72BBFC-94B9-43EC-BFF2-F2C1C9F22D89}" srcOrd="0" destOrd="0" presId="urn:microsoft.com/office/officeart/2005/8/layout/hierarchy1"/>
    <dgm:cxn modelId="{BB67FA33-38FB-4E8B-8079-C2DA6FC51059}" type="presParOf" srcId="{3C72BBFC-94B9-43EC-BFF2-F2C1C9F22D89}" destId="{DC73936E-D7E3-4946-ADE9-FE4A79B1BEF7}" srcOrd="0" destOrd="0" presId="urn:microsoft.com/office/officeart/2005/8/layout/hierarchy1"/>
    <dgm:cxn modelId="{D287F097-CE1C-4292-A02D-EE95714A2CBA}" type="presParOf" srcId="{3C72BBFC-94B9-43EC-BFF2-F2C1C9F22D89}" destId="{48C1578C-2B4A-4EA3-9DF8-63A9816C174B}" srcOrd="1" destOrd="0" presId="urn:microsoft.com/office/officeart/2005/8/layout/hierarchy1"/>
    <dgm:cxn modelId="{94F318DB-6101-4369-95EF-C6E41A8C94BA}" type="presParOf" srcId="{1D85F959-4E63-4220-9424-EECFBAA00604}" destId="{CAD54393-FC10-4AE8-9C21-A8085CAFC696}" srcOrd="1" destOrd="0" presId="urn:microsoft.com/office/officeart/2005/8/layout/hierarchy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792DC-D046-488D-8CEA-16C8D3EBC3DF}">
      <dsp:nvSpPr>
        <dsp:cNvPr id="0" name=""/>
        <dsp:cNvSpPr/>
      </dsp:nvSpPr>
      <dsp:spPr>
        <a:xfrm>
          <a:off x="0" y="593224"/>
          <a:ext cx="7467600" cy="140692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glow rad="139700">
            <a:schemeClr val="accent2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solidFill>
                <a:schemeClr val="accent4">
                  <a:lumMod val="75000"/>
                </a:schemeClr>
              </a:solidFill>
            </a:rPr>
            <a:t>ИНФОГРАФИКА</a:t>
          </a:r>
          <a:endParaRPr lang="ru-RU" sz="600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68680" y="661904"/>
        <a:ext cx="7330240" cy="1269564"/>
      </dsp:txXfrm>
    </dsp:sp>
    <dsp:sp modelId="{D299D13B-FA28-42E7-85AA-11A29612327F}">
      <dsp:nvSpPr>
        <dsp:cNvPr id="0" name=""/>
        <dsp:cNvSpPr/>
      </dsp:nvSpPr>
      <dsp:spPr>
        <a:xfrm>
          <a:off x="0" y="2232004"/>
          <a:ext cx="7467600" cy="792548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4">
                  <a:lumMod val="75000"/>
                </a:schemeClr>
              </a:solidFill>
            </a:rPr>
            <a:t>к отчету об исполнении бюджета городского округа ЗАТО Свободный за 9 месяцев 2023 года </a:t>
          </a:r>
          <a:endParaRPr lang="ru-RU" sz="180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38689" y="2270693"/>
        <a:ext cx="7390222" cy="7151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2DAC5-BBD9-45C6-ABE5-DF47FEE1C6AD}">
      <dsp:nvSpPr>
        <dsp:cNvPr id="0" name=""/>
        <dsp:cNvSpPr/>
      </dsp:nvSpPr>
      <dsp:spPr>
        <a:xfrm>
          <a:off x="1400147" y="0"/>
          <a:ext cx="5572163" cy="552723"/>
        </a:xfrm>
        <a:prstGeom prst="roundRect">
          <a:avLst/>
        </a:prstGeom>
        <a:gradFill rotWithShape="0">
          <a:gsLst>
            <a:gs pos="20000">
              <a:schemeClr val="accent3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Основные характеристики бюджета городского округа              ЗАТО Свободный за 9 месяцев 2023 года</a:t>
          </a:r>
          <a:endParaRPr lang="ru-RU" sz="3600" b="1" kern="1200" dirty="0"/>
        </a:p>
      </dsp:txBody>
      <dsp:txXfrm>
        <a:off x="1427129" y="26982"/>
        <a:ext cx="5518199" cy="4987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BDFD9-6141-46F4-8E21-D0656C1A4DF5}">
      <dsp:nvSpPr>
        <dsp:cNvPr id="0" name=""/>
        <dsp:cNvSpPr/>
      </dsp:nvSpPr>
      <dsp:spPr>
        <a:xfrm>
          <a:off x="4537796" y="1809824"/>
          <a:ext cx="2569138" cy="136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998"/>
              </a:lnTo>
              <a:lnTo>
                <a:pt x="2569138" y="97998"/>
              </a:lnTo>
              <a:lnTo>
                <a:pt x="2569138" y="136464"/>
              </a:lnTo>
            </a:path>
          </a:pathLst>
        </a:custGeom>
        <a:noFill/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CA42C-01E4-4F88-94CA-6EE0726712EA}">
      <dsp:nvSpPr>
        <dsp:cNvPr id="0" name=""/>
        <dsp:cNvSpPr/>
      </dsp:nvSpPr>
      <dsp:spPr>
        <a:xfrm>
          <a:off x="4537796" y="1809824"/>
          <a:ext cx="2055109" cy="136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998"/>
              </a:lnTo>
              <a:lnTo>
                <a:pt x="2055109" y="97998"/>
              </a:lnTo>
              <a:lnTo>
                <a:pt x="2055109" y="136464"/>
              </a:lnTo>
            </a:path>
          </a:pathLst>
        </a:custGeom>
        <a:noFill/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CCEBC-F280-4947-9616-6749EA1407F2}">
      <dsp:nvSpPr>
        <dsp:cNvPr id="0" name=""/>
        <dsp:cNvSpPr/>
      </dsp:nvSpPr>
      <dsp:spPr>
        <a:xfrm>
          <a:off x="4537796" y="1764104"/>
          <a:ext cx="13962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78390"/>
              </a:lnTo>
              <a:lnTo>
                <a:pt x="1396290" y="78390"/>
              </a:lnTo>
              <a:lnTo>
                <a:pt x="1396290" y="116856"/>
              </a:lnTo>
            </a:path>
          </a:pathLst>
        </a:custGeom>
        <a:noFill/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3C3C07-9DD2-4169-A2EE-85AA565B34AF}">
      <dsp:nvSpPr>
        <dsp:cNvPr id="0" name=""/>
        <dsp:cNvSpPr/>
      </dsp:nvSpPr>
      <dsp:spPr>
        <a:xfrm>
          <a:off x="4537796" y="1809824"/>
          <a:ext cx="613049" cy="109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759"/>
              </a:lnTo>
              <a:lnTo>
                <a:pt x="613049" y="70759"/>
              </a:lnTo>
              <a:lnTo>
                <a:pt x="613049" y="10922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89E5EB-7A18-4796-94B5-7F6282B9BDA8}">
      <dsp:nvSpPr>
        <dsp:cNvPr id="0" name=""/>
        <dsp:cNvSpPr/>
      </dsp:nvSpPr>
      <dsp:spPr>
        <a:xfrm>
          <a:off x="4537796" y="1809824"/>
          <a:ext cx="533853" cy="120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294"/>
              </a:lnTo>
              <a:lnTo>
                <a:pt x="533853" y="82294"/>
              </a:lnTo>
              <a:lnTo>
                <a:pt x="533853" y="120760"/>
              </a:lnTo>
            </a:path>
          </a:pathLst>
        </a:custGeom>
        <a:noFill/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23CC78-6865-4C9C-A948-4707FBDE23B3}">
      <dsp:nvSpPr>
        <dsp:cNvPr id="0" name=""/>
        <dsp:cNvSpPr/>
      </dsp:nvSpPr>
      <dsp:spPr>
        <a:xfrm>
          <a:off x="4489215" y="1809824"/>
          <a:ext cx="91440" cy="120760"/>
        </a:xfrm>
        <a:custGeom>
          <a:avLst/>
          <a:gdLst/>
          <a:ahLst/>
          <a:cxnLst/>
          <a:rect l="0" t="0" r="0" b="0"/>
          <a:pathLst>
            <a:path>
              <a:moveTo>
                <a:pt x="48580" y="0"/>
              </a:moveTo>
              <a:lnTo>
                <a:pt x="48580" y="82294"/>
              </a:lnTo>
              <a:lnTo>
                <a:pt x="45720" y="82294"/>
              </a:lnTo>
              <a:lnTo>
                <a:pt x="45720" y="120760"/>
              </a:lnTo>
            </a:path>
          </a:pathLst>
        </a:custGeom>
        <a:noFill/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13BE3-09AD-41CD-945B-A7CA813F2063}">
      <dsp:nvSpPr>
        <dsp:cNvPr id="0" name=""/>
        <dsp:cNvSpPr/>
      </dsp:nvSpPr>
      <dsp:spPr>
        <a:xfrm>
          <a:off x="4021311" y="1809824"/>
          <a:ext cx="516484" cy="120760"/>
        </a:xfrm>
        <a:custGeom>
          <a:avLst/>
          <a:gdLst/>
          <a:ahLst/>
          <a:cxnLst/>
          <a:rect l="0" t="0" r="0" b="0"/>
          <a:pathLst>
            <a:path>
              <a:moveTo>
                <a:pt x="516484" y="0"/>
              </a:moveTo>
              <a:lnTo>
                <a:pt x="516484" y="82294"/>
              </a:lnTo>
              <a:lnTo>
                <a:pt x="0" y="82294"/>
              </a:lnTo>
              <a:lnTo>
                <a:pt x="0" y="12076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200538-BCBB-4160-BE93-3F49634DA824}">
      <dsp:nvSpPr>
        <dsp:cNvPr id="0" name=""/>
        <dsp:cNvSpPr/>
      </dsp:nvSpPr>
      <dsp:spPr>
        <a:xfrm>
          <a:off x="3454776" y="1809824"/>
          <a:ext cx="1083020" cy="120760"/>
        </a:xfrm>
        <a:custGeom>
          <a:avLst/>
          <a:gdLst/>
          <a:ahLst/>
          <a:cxnLst/>
          <a:rect l="0" t="0" r="0" b="0"/>
          <a:pathLst>
            <a:path>
              <a:moveTo>
                <a:pt x="1083020" y="0"/>
              </a:moveTo>
              <a:lnTo>
                <a:pt x="1083020" y="82294"/>
              </a:lnTo>
              <a:lnTo>
                <a:pt x="0" y="82294"/>
              </a:lnTo>
              <a:lnTo>
                <a:pt x="0" y="12076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238B3C-A883-4417-A1D9-B8269EE45629}">
      <dsp:nvSpPr>
        <dsp:cNvPr id="0" name=""/>
        <dsp:cNvSpPr/>
      </dsp:nvSpPr>
      <dsp:spPr>
        <a:xfrm>
          <a:off x="2879346" y="1809824"/>
          <a:ext cx="1658449" cy="120760"/>
        </a:xfrm>
        <a:custGeom>
          <a:avLst/>
          <a:gdLst/>
          <a:ahLst/>
          <a:cxnLst/>
          <a:rect l="0" t="0" r="0" b="0"/>
          <a:pathLst>
            <a:path>
              <a:moveTo>
                <a:pt x="1658449" y="0"/>
              </a:moveTo>
              <a:lnTo>
                <a:pt x="1658449" y="82294"/>
              </a:lnTo>
              <a:lnTo>
                <a:pt x="0" y="82294"/>
              </a:lnTo>
              <a:lnTo>
                <a:pt x="0" y="12076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AC864-9DE6-434C-AC94-A19EB3EDAEA7}">
      <dsp:nvSpPr>
        <dsp:cNvPr id="0" name=""/>
        <dsp:cNvSpPr/>
      </dsp:nvSpPr>
      <dsp:spPr>
        <a:xfrm>
          <a:off x="2356955" y="1809824"/>
          <a:ext cx="2180841" cy="120760"/>
        </a:xfrm>
        <a:custGeom>
          <a:avLst/>
          <a:gdLst/>
          <a:ahLst/>
          <a:cxnLst/>
          <a:rect l="0" t="0" r="0" b="0"/>
          <a:pathLst>
            <a:path>
              <a:moveTo>
                <a:pt x="2180841" y="0"/>
              </a:moveTo>
              <a:lnTo>
                <a:pt x="2180841" y="82294"/>
              </a:lnTo>
              <a:lnTo>
                <a:pt x="0" y="82294"/>
              </a:lnTo>
              <a:lnTo>
                <a:pt x="0" y="12076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82FEE0-CFEA-4DB5-95D7-D792339C2F96}">
      <dsp:nvSpPr>
        <dsp:cNvPr id="0" name=""/>
        <dsp:cNvSpPr/>
      </dsp:nvSpPr>
      <dsp:spPr>
        <a:xfrm>
          <a:off x="1795603" y="1809824"/>
          <a:ext cx="2742192" cy="120760"/>
        </a:xfrm>
        <a:custGeom>
          <a:avLst/>
          <a:gdLst/>
          <a:ahLst/>
          <a:cxnLst/>
          <a:rect l="0" t="0" r="0" b="0"/>
          <a:pathLst>
            <a:path>
              <a:moveTo>
                <a:pt x="2742192" y="0"/>
              </a:moveTo>
              <a:lnTo>
                <a:pt x="2742192" y="82294"/>
              </a:lnTo>
              <a:lnTo>
                <a:pt x="0" y="82294"/>
              </a:lnTo>
              <a:lnTo>
                <a:pt x="0" y="120760"/>
              </a:lnTo>
            </a:path>
          </a:pathLst>
        </a:custGeom>
        <a:noFill/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E6662-A6CF-445C-A28F-345CEC76D52E}">
      <dsp:nvSpPr>
        <dsp:cNvPr id="0" name=""/>
        <dsp:cNvSpPr/>
      </dsp:nvSpPr>
      <dsp:spPr>
        <a:xfrm>
          <a:off x="729808" y="1917237"/>
          <a:ext cx="497537" cy="120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294"/>
              </a:lnTo>
              <a:lnTo>
                <a:pt x="497537" y="82294"/>
              </a:lnTo>
              <a:lnTo>
                <a:pt x="497537" y="120760"/>
              </a:lnTo>
            </a:path>
          </a:pathLst>
        </a:custGeom>
        <a:noFill/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907F1-08BB-42F6-BB2D-A881B5099C8E}">
      <dsp:nvSpPr>
        <dsp:cNvPr id="0" name=""/>
        <dsp:cNvSpPr/>
      </dsp:nvSpPr>
      <dsp:spPr>
        <a:xfrm>
          <a:off x="680133" y="1917237"/>
          <a:ext cx="91440" cy="120760"/>
        </a:xfrm>
        <a:custGeom>
          <a:avLst/>
          <a:gdLst/>
          <a:ahLst/>
          <a:cxnLst/>
          <a:rect l="0" t="0" r="0" b="0"/>
          <a:pathLst>
            <a:path>
              <a:moveTo>
                <a:pt x="49675" y="0"/>
              </a:moveTo>
              <a:lnTo>
                <a:pt x="49675" y="82294"/>
              </a:lnTo>
              <a:lnTo>
                <a:pt x="45720" y="82294"/>
              </a:lnTo>
              <a:lnTo>
                <a:pt x="45720" y="12076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F2FA2-8228-4742-ACEE-BAF749D9C2EC}">
      <dsp:nvSpPr>
        <dsp:cNvPr id="0" name=""/>
        <dsp:cNvSpPr/>
      </dsp:nvSpPr>
      <dsp:spPr>
        <a:xfrm>
          <a:off x="228315" y="1917237"/>
          <a:ext cx="501492" cy="120760"/>
        </a:xfrm>
        <a:custGeom>
          <a:avLst/>
          <a:gdLst/>
          <a:ahLst/>
          <a:cxnLst/>
          <a:rect l="0" t="0" r="0" b="0"/>
          <a:pathLst>
            <a:path>
              <a:moveTo>
                <a:pt x="501492" y="0"/>
              </a:moveTo>
              <a:lnTo>
                <a:pt x="501492" y="82294"/>
              </a:lnTo>
              <a:lnTo>
                <a:pt x="0" y="82294"/>
              </a:lnTo>
              <a:lnTo>
                <a:pt x="0" y="120760"/>
              </a:lnTo>
            </a:path>
          </a:pathLst>
        </a:custGeom>
        <a:noFill/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130977-DFDE-4C40-A199-C1BCBBDE035D}">
      <dsp:nvSpPr>
        <dsp:cNvPr id="0" name=""/>
        <dsp:cNvSpPr/>
      </dsp:nvSpPr>
      <dsp:spPr>
        <a:xfrm>
          <a:off x="114497" y="434462"/>
          <a:ext cx="1230621" cy="1482774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DB2298-9E81-448B-8622-C7243B6EABFB}">
      <dsp:nvSpPr>
        <dsp:cNvPr id="0" name=""/>
        <dsp:cNvSpPr/>
      </dsp:nvSpPr>
      <dsp:spPr>
        <a:xfrm>
          <a:off x="160633" y="478291"/>
          <a:ext cx="1230621" cy="1482774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5">
              <a:lumMod val="75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ДОХОДЫ БЮДЖЕТА       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468 </a:t>
          </a:r>
          <a:r>
            <a:rPr lang="ru-RU" sz="900" b="1" kern="1200" dirty="0" smtClean="0"/>
            <a:t>514,9 </a:t>
          </a:r>
          <a:r>
            <a:rPr lang="ru-RU" sz="900" b="1" kern="1200" dirty="0" smtClean="0"/>
            <a:t>тыс. руб.</a:t>
          </a:r>
          <a:endParaRPr lang="ru-RU" sz="900" b="1" kern="1200" dirty="0"/>
        </a:p>
      </dsp:txBody>
      <dsp:txXfrm>
        <a:off x="196677" y="514335"/>
        <a:ext cx="1158533" cy="1410686"/>
      </dsp:txXfrm>
    </dsp:sp>
    <dsp:sp modelId="{9FBB4557-20C5-4AE3-8A3C-B93D16001E37}">
      <dsp:nvSpPr>
        <dsp:cNvPr id="0" name=""/>
        <dsp:cNvSpPr/>
      </dsp:nvSpPr>
      <dsp:spPr>
        <a:xfrm>
          <a:off x="2108" y="2037998"/>
          <a:ext cx="452414" cy="1326760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30E7C1-1424-4D15-9C02-4BA6F995F669}">
      <dsp:nvSpPr>
        <dsp:cNvPr id="0" name=""/>
        <dsp:cNvSpPr/>
      </dsp:nvSpPr>
      <dsp:spPr>
        <a:xfrm>
          <a:off x="48244" y="2081827"/>
          <a:ext cx="452414" cy="1326760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9525" cap="flat" cmpd="sng" algn="ctr">
          <a:solidFill>
            <a:schemeClr val="accent5">
              <a:lumMod val="75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Налоговые доходы 139536,60 тыс. руб.</a:t>
          </a:r>
          <a:endParaRPr lang="ru-RU" sz="700" kern="1200" dirty="0"/>
        </a:p>
      </dsp:txBody>
      <dsp:txXfrm>
        <a:off x="61495" y="2095078"/>
        <a:ext cx="425912" cy="1300258"/>
      </dsp:txXfrm>
    </dsp:sp>
    <dsp:sp modelId="{59796B84-9399-4F4B-ACE0-31F6E25C2F43}">
      <dsp:nvSpPr>
        <dsp:cNvPr id="0" name=""/>
        <dsp:cNvSpPr/>
      </dsp:nvSpPr>
      <dsp:spPr>
        <a:xfrm>
          <a:off x="546795" y="2037998"/>
          <a:ext cx="358117" cy="13386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B4B1BD0-E391-42EA-8088-8D05B32A23D5}">
      <dsp:nvSpPr>
        <dsp:cNvPr id="0" name=""/>
        <dsp:cNvSpPr/>
      </dsp:nvSpPr>
      <dsp:spPr>
        <a:xfrm>
          <a:off x="592931" y="2081827"/>
          <a:ext cx="358117" cy="1338670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9525" cap="flat" cmpd="sng" algn="ctr">
          <a:solidFill>
            <a:schemeClr val="accent5">
              <a:lumMod val="75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Неналоговые доходы 13362,80 тыс. руб.</a:t>
          </a:r>
          <a:endParaRPr lang="ru-RU" sz="700" kern="1200" dirty="0"/>
        </a:p>
      </dsp:txBody>
      <dsp:txXfrm>
        <a:off x="603420" y="2092316"/>
        <a:ext cx="337139" cy="1317692"/>
      </dsp:txXfrm>
    </dsp:sp>
    <dsp:sp modelId="{0FB2ADF9-9BA6-43CE-8D8A-F57CBEF576C2}">
      <dsp:nvSpPr>
        <dsp:cNvPr id="0" name=""/>
        <dsp:cNvSpPr/>
      </dsp:nvSpPr>
      <dsp:spPr>
        <a:xfrm>
          <a:off x="997184" y="2037998"/>
          <a:ext cx="460324" cy="13144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A75615-7E96-41A1-93B6-38963A86E919}">
      <dsp:nvSpPr>
        <dsp:cNvPr id="0" name=""/>
        <dsp:cNvSpPr/>
      </dsp:nvSpPr>
      <dsp:spPr>
        <a:xfrm>
          <a:off x="1043320" y="2081827"/>
          <a:ext cx="460324" cy="1314457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9525" cap="flat" cmpd="sng" algn="ctr">
          <a:solidFill>
            <a:schemeClr val="accent5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Безвозмездные </a:t>
          </a:r>
          <a:r>
            <a:rPr lang="ru-RU" sz="700" kern="1200" dirty="0" err="1" smtClean="0"/>
            <a:t>поступле</a:t>
          </a:r>
          <a:r>
            <a:rPr lang="ru-RU" sz="700" kern="1200" dirty="0" smtClean="0"/>
            <a:t>-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err="1" smtClean="0"/>
            <a:t>Ния</a:t>
          </a:r>
          <a:r>
            <a:rPr lang="ru-RU" sz="700" kern="1200" dirty="0" smtClean="0"/>
            <a:t>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315615,50тыс. руб.</a:t>
          </a:r>
          <a:endParaRPr lang="ru-RU" sz="700" kern="1200" dirty="0"/>
        </a:p>
      </dsp:txBody>
      <dsp:txXfrm>
        <a:off x="1056802" y="2095309"/>
        <a:ext cx="433360" cy="1287493"/>
      </dsp:txXfrm>
    </dsp:sp>
    <dsp:sp modelId="{65B9561D-EC2E-4267-94FC-BD8D24AB75FC}">
      <dsp:nvSpPr>
        <dsp:cNvPr id="0" name=""/>
        <dsp:cNvSpPr/>
      </dsp:nvSpPr>
      <dsp:spPr>
        <a:xfrm>
          <a:off x="3871616" y="434462"/>
          <a:ext cx="1332359" cy="1375362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479353-5695-4456-8E86-E7FA026E2FB9}">
      <dsp:nvSpPr>
        <dsp:cNvPr id="0" name=""/>
        <dsp:cNvSpPr/>
      </dsp:nvSpPr>
      <dsp:spPr>
        <a:xfrm>
          <a:off x="3917752" y="478291"/>
          <a:ext cx="1332359" cy="1375362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РАСХОДЫ  БЮДЖЕТА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406 </a:t>
          </a:r>
          <a:r>
            <a:rPr lang="ru-RU" sz="900" b="1" kern="1200" dirty="0" smtClean="0"/>
            <a:t>420,4 </a:t>
          </a:r>
          <a:r>
            <a:rPr lang="ru-RU" sz="900" b="1" kern="1200" dirty="0" smtClean="0"/>
            <a:t>тыс. руб.</a:t>
          </a:r>
          <a:endParaRPr lang="ru-RU" sz="900" kern="1200" dirty="0"/>
        </a:p>
      </dsp:txBody>
      <dsp:txXfrm>
        <a:off x="3956775" y="517314"/>
        <a:ext cx="1254313" cy="1297316"/>
      </dsp:txXfrm>
    </dsp:sp>
    <dsp:sp modelId="{06D0CAA3-75EF-435C-9305-FEF54406F389}">
      <dsp:nvSpPr>
        <dsp:cNvPr id="0" name=""/>
        <dsp:cNvSpPr/>
      </dsp:nvSpPr>
      <dsp:spPr>
        <a:xfrm>
          <a:off x="1549781" y="1930585"/>
          <a:ext cx="491645" cy="1416992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D73783-94EB-4045-B1B9-56AD637628F5}">
      <dsp:nvSpPr>
        <dsp:cNvPr id="0" name=""/>
        <dsp:cNvSpPr/>
      </dsp:nvSpPr>
      <dsp:spPr>
        <a:xfrm>
          <a:off x="1595917" y="1974414"/>
          <a:ext cx="491645" cy="1416992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Общегосударственные вопросы, 50 793,50 тыс. руб.</a:t>
          </a:r>
          <a:endParaRPr lang="ru-RU" sz="700" kern="1200" dirty="0"/>
        </a:p>
      </dsp:txBody>
      <dsp:txXfrm>
        <a:off x="1610317" y="1988814"/>
        <a:ext cx="462845" cy="1388192"/>
      </dsp:txXfrm>
    </dsp:sp>
    <dsp:sp modelId="{BEA345BE-F0BF-45E9-AC58-7F323B34BE78}">
      <dsp:nvSpPr>
        <dsp:cNvPr id="0" name=""/>
        <dsp:cNvSpPr/>
      </dsp:nvSpPr>
      <dsp:spPr>
        <a:xfrm>
          <a:off x="2133697" y="1930585"/>
          <a:ext cx="446514" cy="1429266"/>
        </a:xfrm>
        <a:prstGeom prst="roundRect">
          <a:avLst>
            <a:gd name="adj" fmla="val 10000"/>
          </a:avLst>
        </a:prstGeom>
        <a:solidFill>
          <a:schemeClr val="tx1">
            <a:lumMod val="9500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8D7B50-A106-448D-B753-97DFB01FF539}">
      <dsp:nvSpPr>
        <dsp:cNvPr id="0" name=""/>
        <dsp:cNvSpPr/>
      </dsp:nvSpPr>
      <dsp:spPr>
        <a:xfrm>
          <a:off x="2179833" y="1974414"/>
          <a:ext cx="446514" cy="142926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kern="1200" dirty="0" smtClean="0"/>
            <a:t>Национальная оборона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kern="1200" dirty="0" smtClean="0"/>
            <a:t>200,7 тыс. руб.</a:t>
          </a:r>
          <a:endParaRPr lang="ru-RU" sz="700" b="0" kern="1200" dirty="0"/>
        </a:p>
      </dsp:txBody>
      <dsp:txXfrm>
        <a:off x="2192911" y="1987492"/>
        <a:ext cx="420358" cy="1403110"/>
      </dsp:txXfrm>
    </dsp:sp>
    <dsp:sp modelId="{379EA35C-918D-4A4F-8A95-D1BEDEC8E416}">
      <dsp:nvSpPr>
        <dsp:cNvPr id="0" name=""/>
        <dsp:cNvSpPr/>
      </dsp:nvSpPr>
      <dsp:spPr>
        <a:xfrm>
          <a:off x="2672484" y="1930585"/>
          <a:ext cx="413724" cy="1406124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51CF260-4C83-40DB-8C8D-ADDC3A6D7D44}">
      <dsp:nvSpPr>
        <dsp:cNvPr id="0" name=""/>
        <dsp:cNvSpPr/>
      </dsp:nvSpPr>
      <dsp:spPr>
        <a:xfrm>
          <a:off x="2718620" y="1974414"/>
          <a:ext cx="413724" cy="1406124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Национальная безопасность,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5 355,4 тыс. руб.</a:t>
          </a:r>
          <a:endParaRPr lang="ru-RU" sz="700" kern="1200" dirty="0"/>
        </a:p>
      </dsp:txBody>
      <dsp:txXfrm>
        <a:off x="2730738" y="1986532"/>
        <a:ext cx="389488" cy="1381888"/>
      </dsp:txXfrm>
    </dsp:sp>
    <dsp:sp modelId="{8176A4DD-18F7-4E4C-B6B1-1093890948E5}">
      <dsp:nvSpPr>
        <dsp:cNvPr id="0" name=""/>
        <dsp:cNvSpPr/>
      </dsp:nvSpPr>
      <dsp:spPr>
        <a:xfrm>
          <a:off x="3178480" y="1930585"/>
          <a:ext cx="552591" cy="1397555"/>
        </a:xfrm>
        <a:prstGeom prst="roundRect">
          <a:avLst>
            <a:gd name="adj" fmla="val 10000"/>
          </a:avLst>
        </a:prstGeom>
        <a:solidFill>
          <a:schemeClr val="tx1">
            <a:lumMod val="9500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D03E5EB-4A19-4C70-AF26-DF9C53C61F9B}">
      <dsp:nvSpPr>
        <dsp:cNvPr id="0" name=""/>
        <dsp:cNvSpPr/>
      </dsp:nvSpPr>
      <dsp:spPr>
        <a:xfrm>
          <a:off x="3224616" y="1974414"/>
          <a:ext cx="552591" cy="1397555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Националь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err="1" smtClean="0"/>
            <a:t>ная</a:t>
          </a:r>
          <a:r>
            <a:rPr lang="ru-RU" sz="700" kern="1200" dirty="0" smtClean="0"/>
            <a:t> экономика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6 433,6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 тыс. руб.</a:t>
          </a:r>
          <a:endParaRPr lang="ru-RU" sz="700" kern="1200" dirty="0"/>
        </a:p>
      </dsp:txBody>
      <dsp:txXfrm>
        <a:off x="3240801" y="1990599"/>
        <a:ext cx="520221" cy="1365185"/>
      </dsp:txXfrm>
    </dsp:sp>
    <dsp:sp modelId="{DE2C3AC5-43C7-4568-8796-825C56566A1F}">
      <dsp:nvSpPr>
        <dsp:cNvPr id="0" name=""/>
        <dsp:cNvSpPr/>
      </dsp:nvSpPr>
      <dsp:spPr>
        <a:xfrm>
          <a:off x="3823343" y="1930585"/>
          <a:ext cx="395936" cy="1389958"/>
        </a:xfrm>
        <a:prstGeom prst="roundRect">
          <a:avLst>
            <a:gd name="adj" fmla="val 10000"/>
          </a:avLst>
        </a:prstGeom>
        <a:solidFill>
          <a:schemeClr val="tx1">
            <a:lumMod val="9500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AC0CBFD-E047-4405-8CBB-194E8E8B47EF}">
      <dsp:nvSpPr>
        <dsp:cNvPr id="0" name=""/>
        <dsp:cNvSpPr/>
      </dsp:nvSpPr>
      <dsp:spPr>
        <a:xfrm>
          <a:off x="3869479" y="1974414"/>
          <a:ext cx="395936" cy="1389958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ЖКХ 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20 </a:t>
          </a:r>
          <a:r>
            <a:rPr lang="ru-RU" sz="700" kern="1200" dirty="0" smtClean="0"/>
            <a:t>038,8 тыс</a:t>
          </a:r>
          <a:r>
            <a:rPr lang="ru-RU" sz="700" kern="1200" dirty="0" smtClean="0"/>
            <a:t>. руб.</a:t>
          </a:r>
          <a:endParaRPr lang="ru-RU" sz="700" kern="1200" dirty="0"/>
        </a:p>
      </dsp:txBody>
      <dsp:txXfrm>
        <a:off x="3881076" y="1986011"/>
        <a:ext cx="372742" cy="1366764"/>
      </dsp:txXfrm>
    </dsp:sp>
    <dsp:sp modelId="{1E020031-F3C6-4EC5-A734-6ADFFD69453F}">
      <dsp:nvSpPr>
        <dsp:cNvPr id="0" name=""/>
        <dsp:cNvSpPr/>
      </dsp:nvSpPr>
      <dsp:spPr>
        <a:xfrm>
          <a:off x="4311551" y="1930585"/>
          <a:ext cx="446767" cy="1440614"/>
        </a:xfrm>
        <a:prstGeom prst="roundRect">
          <a:avLst>
            <a:gd name="adj" fmla="val 10000"/>
          </a:avLst>
        </a:prstGeom>
        <a:solidFill>
          <a:schemeClr val="tx1">
            <a:lumMod val="9500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1F181ED-BE54-4666-9032-B5CF82886667}">
      <dsp:nvSpPr>
        <dsp:cNvPr id="0" name=""/>
        <dsp:cNvSpPr/>
      </dsp:nvSpPr>
      <dsp:spPr>
        <a:xfrm>
          <a:off x="4357687" y="1974414"/>
          <a:ext cx="446767" cy="1440614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Образование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255897,8 </a:t>
          </a:r>
          <a:r>
            <a:rPr lang="ru-RU" sz="700" kern="1200" dirty="0" smtClean="0"/>
            <a:t>тыс. руб.</a:t>
          </a:r>
          <a:endParaRPr lang="ru-RU" sz="700" kern="1200" dirty="0"/>
        </a:p>
      </dsp:txBody>
      <dsp:txXfrm>
        <a:off x="4370772" y="1987499"/>
        <a:ext cx="420597" cy="1414444"/>
      </dsp:txXfrm>
    </dsp:sp>
    <dsp:sp modelId="{14937106-6474-4B43-B62B-0E2D7F727D8D}">
      <dsp:nvSpPr>
        <dsp:cNvPr id="0" name=""/>
        <dsp:cNvSpPr/>
      </dsp:nvSpPr>
      <dsp:spPr>
        <a:xfrm>
          <a:off x="4850591" y="1930585"/>
          <a:ext cx="442117" cy="145640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1496B7B1-C0BB-4553-A1D1-B8CE08C4E0FA}">
      <dsp:nvSpPr>
        <dsp:cNvPr id="0" name=""/>
        <dsp:cNvSpPr/>
      </dsp:nvSpPr>
      <dsp:spPr>
        <a:xfrm>
          <a:off x="4896727" y="1974414"/>
          <a:ext cx="442117" cy="1456400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Культура, 7 662,9 тыс. руб.</a:t>
          </a:r>
          <a:endParaRPr lang="ru-RU" sz="700" kern="1200" dirty="0"/>
        </a:p>
      </dsp:txBody>
      <dsp:txXfrm>
        <a:off x="4909676" y="1987363"/>
        <a:ext cx="416219" cy="1430502"/>
      </dsp:txXfrm>
    </dsp:sp>
    <dsp:sp modelId="{BE5406EE-AB05-40FA-B2DB-087BF59F7FB3}">
      <dsp:nvSpPr>
        <dsp:cNvPr id="0" name=""/>
        <dsp:cNvSpPr/>
      </dsp:nvSpPr>
      <dsp:spPr>
        <a:xfrm>
          <a:off x="4885504" y="1919050"/>
          <a:ext cx="530684" cy="1465892"/>
        </a:xfrm>
        <a:prstGeom prst="roundRect">
          <a:avLst>
            <a:gd name="adj" fmla="val 10000"/>
          </a:avLst>
        </a:prstGeom>
        <a:solidFill>
          <a:schemeClr val="lt1"/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19E228E-94A5-4936-A568-8BD5FD817DD5}">
      <dsp:nvSpPr>
        <dsp:cNvPr id="0" name=""/>
        <dsp:cNvSpPr/>
      </dsp:nvSpPr>
      <dsp:spPr>
        <a:xfrm>
          <a:off x="4931639" y="1962879"/>
          <a:ext cx="530684" cy="1465892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Здравоохранение, 345,30 тыс. руб.,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  Культура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27 446,3 </a:t>
          </a:r>
          <a:r>
            <a:rPr lang="ru-RU" sz="700" kern="1200" dirty="0" err="1" smtClean="0"/>
            <a:t>тыс.руб</a:t>
          </a:r>
          <a:r>
            <a:rPr lang="ru-RU" sz="700" kern="1200" dirty="0" smtClean="0"/>
            <a:t>.</a:t>
          </a:r>
          <a:endParaRPr lang="ru-RU" sz="700" kern="1200" dirty="0"/>
        </a:p>
      </dsp:txBody>
      <dsp:txXfrm>
        <a:off x="4947182" y="1978422"/>
        <a:ext cx="499598" cy="1434806"/>
      </dsp:txXfrm>
    </dsp:sp>
    <dsp:sp modelId="{131147A6-0B17-4546-ACB8-D44EEDEF6A71}">
      <dsp:nvSpPr>
        <dsp:cNvPr id="0" name=""/>
        <dsp:cNvSpPr/>
      </dsp:nvSpPr>
      <dsp:spPr>
        <a:xfrm>
          <a:off x="5677514" y="1880960"/>
          <a:ext cx="513145" cy="1551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7BB656-E349-4C50-8892-0713EA61EB9C}">
      <dsp:nvSpPr>
        <dsp:cNvPr id="0" name=""/>
        <dsp:cNvSpPr/>
      </dsp:nvSpPr>
      <dsp:spPr>
        <a:xfrm>
          <a:off x="5723650" y="1924789"/>
          <a:ext cx="513145" cy="1551562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Социальная политика </a:t>
          </a:r>
          <a:r>
            <a:rPr lang="ru-RU" sz="700" kern="1200" dirty="0" smtClean="0"/>
            <a:t>21 282,6 </a:t>
          </a:r>
          <a:r>
            <a:rPr lang="ru-RU" sz="700" kern="1200" dirty="0" smtClean="0"/>
            <a:t>тыс. руб. </a:t>
          </a:r>
          <a:endParaRPr lang="ru-RU" sz="700" kern="1200" dirty="0"/>
        </a:p>
      </dsp:txBody>
      <dsp:txXfrm>
        <a:off x="5738680" y="1939819"/>
        <a:ext cx="483085" cy="1521502"/>
      </dsp:txXfrm>
    </dsp:sp>
    <dsp:sp modelId="{46F944D7-CD48-49C6-A0A1-7A1AF316BD53}">
      <dsp:nvSpPr>
        <dsp:cNvPr id="0" name=""/>
        <dsp:cNvSpPr/>
      </dsp:nvSpPr>
      <dsp:spPr>
        <a:xfrm>
          <a:off x="6366906" y="1946289"/>
          <a:ext cx="451999" cy="1461631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D90B5A1-779E-4A80-A65B-4217DB0285B2}">
      <dsp:nvSpPr>
        <dsp:cNvPr id="0" name=""/>
        <dsp:cNvSpPr/>
      </dsp:nvSpPr>
      <dsp:spPr>
        <a:xfrm>
          <a:off x="6413041" y="1990118"/>
          <a:ext cx="451999" cy="1461631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Физкультура и спорт, </a:t>
          </a:r>
          <a:r>
            <a:rPr lang="ru-RU" sz="700" kern="1200" dirty="0" smtClean="0"/>
            <a:t>18447,8 тыс</a:t>
          </a:r>
          <a:r>
            <a:rPr lang="ru-RU" sz="700" kern="1200" dirty="0" smtClean="0"/>
            <a:t>. руб.</a:t>
          </a:r>
          <a:endParaRPr lang="ru-RU" sz="700" kern="1200" dirty="0"/>
        </a:p>
      </dsp:txBody>
      <dsp:txXfrm>
        <a:off x="6426280" y="2003357"/>
        <a:ext cx="425521" cy="1435153"/>
      </dsp:txXfrm>
    </dsp:sp>
    <dsp:sp modelId="{80E48667-84DB-4FB1-9211-50B269D83BF3}">
      <dsp:nvSpPr>
        <dsp:cNvPr id="0" name=""/>
        <dsp:cNvSpPr/>
      </dsp:nvSpPr>
      <dsp:spPr>
        <a:xfrm>
          <a:off x="6922840" y="1946289"/>
          <a:ext cx="368186" cy="1461591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9AF7DA0-87E8-47B8-B501-C187070C2835}">
      <dsp:nvSpPr>
        <dsp:cNvPr id="0" name=""/>
        <dsp:cNvSpPr/>
      </dsp:nvSpPr>
      <dsp:spPr>
        <a:xfrm>
          <a:off x="6968976" y="1990118"/>
          <a:ext cx="368186" cy="1461591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СМИ  </a:t>
          </a:r>
          <a:r>
            <a:rPr lang="ru-RU" sz="700" kern="1200" dirty="0" smtClean="0"/>
            <a:t>178,6 </a:t>
          </a:r>
          <a:r>
            <a:rPr lang="ru-RU" sz="700" kern="1200" dirty="0" smtClean="0"/>
            <a:t>тыс. руб.</a:t>
          </a:r>
          <a:endParaRPr lang="ru-RU" sz="700" kern="1200" dirty="0"/>
        </a:p>
      </dsp:txBody>
      <dsp:txXfrm>
        <a:off x="6979760" y="2000902"/>
        <a:ext cx="346618" cy="14400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2DAC5-BBD9-45C6-ABE5-DF47FEE1C6AD}">
      <dsp:nvSpPr>
        <dsp:cNvPr id="0" name=""/>
        <dsp:cNvSpPr/>
      </dsp:nvSpPr>
      <dsp:spPr>
        <a:xfrm>
          <a:off x="1224136" y="0"/>
          <a:ext cx="5924186" cy="503563"/>
        </a:xfrm>
        <a:prstGeom prst="roundRect">
          <a:avLst/>
        </a:prstGeom>
        <a:gradFill rotWithShape="0">
          <a:gsLst>
            <a:gs pos="20000">
              <a:schemeClr val="accent3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Основные параметры исполнения бюджета городского округа ЗАТО Свободный за 9 месяцев 2023 года</a:t>
          </a:r>
          <a:endParaRPr lang="ru-RU" sz="3600" b="1" kern="1200" dirty="0"/>
        </a:p>
      </dsp:txBody>
      <dsp:txXfrm>
        <a:off x="1248718" y="24582"/>
        <a:ext cx="5875022" cy="4543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41D47-645C-4638-ADD0-E3190DF8B203}">
      <dsp:nvSpPr>
        <dsp:cNvPr id="0" name=""/>
        <dsp:cNvSpPr/>
      </dsp:nvSpPr>
      <dsp:spPr>
        <a:xfrm>
          <a:off x="0" y="0"/>
          <a:ext cx="3923391" cy="3923391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19F142-7825-4A8B-BB9D-7B7A9C9A1A50}">
      <dsp:nvSpPr>
        <dsp:cNvPr id="0" name=""/>
        <dsp:cNvSpPr/>
      </dsp:nvSpPr>
      <dsp:spPr>
        <a:xfrm>
          <a:off x="1961695" y="0"/>
          <a:ext cx="5383120" cy="39233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Безвозмездные поступления – </a:t>
          </a:r>
          <a:r>
            <a:rPr lang="ru-RU" sz="1400" b="0" kern="1200" dirty="0" smtClean="0"/>
            <a:t>это финансовая помощь из бюджетов других уровней (межбюджетные трансферты), от физических и юридических лиц</a:t>
          </a:r>
          <a:endParaRPr lang="ru-RU" sz="1400" b="1" kern="1200" dirty="0"/>
        </a:p>
      </dsp:txBody>
      <dsp:txXfrm>
        <a:off x="1961695" y="0"/>
        <a:ext cx="5383120" cy="1177019"/>
      </dsp:txXfrm>
    </dsp:sp>
    <dsp:sp modelId="{FF9993AB-0F4A-4B3A-8FD3-E4DBEDCAC954}">
      <dsp:nvSpPr>
        <dsp:cNvPr id="0" name=""/>
        <dsp:cNvSpPr/>
      </dsp:nvSpPr>
      <dsp:spPr>
        <a:xfrm>
          <a:off x="686594" y="1177019"/>
          <a:ext cx="2550201" cy="2550201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A61521-BC38-44CE-8943-4D8A0030B00C}">
      <dsp:nvSpPr>
        <dsp:cNvPr id="0" name=""/>
        <dsp:cNvSpPr/>
      </dsp:nvSpPr>
      <dsp:spPr>
        <a:xfrm>
          <a:off x="1961695" y="1177019"/>
          <a:ext cx="5383120" cy="25502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241392"/>
              <a:satOff val="12376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Налоговые доходы  - </a:t>
          </a:r>
          <a:r>
            <a:rPr lang="ru-RU" sz="1400" b="0" kern="1200" dirty="0" smtClean="0"/>
            <a:t>это 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 </a:t>
          </a:r>
          <a:endParaRPr lang="ru-RU" sz="1400" b="1" kern="1200" dirty="0"/>
        </a:p>
      </dsp:txBody>
      <dsp:txXfrm>
        <a:off x="1961695" y="1177019"/>
        <a:ext cx="5383120" cy="1177015"/>
      </dsp:txXfrm>
    </dsp:sp>
    <dsp:sp modelId="{4E83AC70-6FEC-4A86-9419-70EB60044C03}">
      <dsp:nvSpPr>
        <dsp:cNvPr id="0" name=""/>
        <dsp:cNvSpPr/>
      </dsp:nvSpPr>
      <dsp:spPr>
        <a:xfrm>
          <a:off x="1373187" y="2354035"/>
          <a:ext cx="1177016" cy="117701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33000">
              <a:schemeClr val="accent2">
                <a:hueOff val="6482786"/>
                <a:satOff val="24753"/>
                <a:lumOff val="0"/>
                <a:alphaOff val="0"/>
                <a:tint val="86500"/>
              </a:schemeClr>
            </a:gs>
            <a:gs pos="46750">
              <a:schemeClr val="accent2">
                <a:hueOff val="6482786"/>
                <a:satOff val="24753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6482786"/>
                <a:satOff val="24753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6482786"/>
                <a:satOff val="24753"/>
                <a:lumOff val="0"/>
                <a:alphaOff val="0"/>
                <a:tint val="86000"/>
              </a:schemeClr>
            </a:gs>
            <a:gs pos="100000">
              <a:schemeClr val="accent2">
                <a:hueOff val="6482786"/>
                <a:satOff val="24753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D46533-30E9-44BE-9A6B-BF5E95BB29E6}">
      <dsp:nvSpPr>
        <dsp:cNvPr id="0" name=""/>
        <dsp:cNvSpPr/>
      </dsp:nvSpPr>
      <dsp:spPr>
        <a:xfrm>
          <a:off x="1961695" y="2354035"/>
          <a:ext cx="5383120" cy="11770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6482784"/>
              <a:satOff val="24753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Неналоговые доходы – </a:t>
          </a:r>
          <a:r>
            <a:rPr lang="ru-RU" sz="1400" b="0" kern="1200" dirty="0" smtClean="0"/>
            <a:t>это доходы от использования государственной или муниципальной собственности (сдача в аренду, продажа), штрафы и иные суммы принудительного изъятия, средства самообложения граждан, иные неналоговые доходы</a:t>
          </a: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>
        <a:off x="1961695" y="2354035"/>
        <a:ext cx="5383120" cy="11770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2DAC5-BBD9-45C6-ABE5-DF47FEE1C6AD}">
      <dsp:nvSpPr>
        <dsp:cNvPr id="0" name=""/>
        <dsp:cNvSpPr/>
      </dsp:nvSpPr>
      <dsp:spPr>
        <a:xfrm>
          <a:off x="2073411" y="0"/>
          <a:ext cx="5924186" cy="719376"/>
        </a:xfrm>
        <a:prstGeom prst="roundRect">
          <a:avLst/>
        </a:prstGeom>
        <a:gradFill flip="none" rotWithShape="1">
          <a:gsLst>
            <a:gs pos="20000">
              <a:schemeClr val="accent3"/>
            </a:gs>
            <a:gs pos="100000">
              <a:schemeClr val="dk2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perspectiveFront"/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ДОХОДЫ БЮДЖЕТА</a:t>
          </a:r>
          <a:endParaRPr lang="ru-RU" sz="2400" b="1" kern="1200" dirty="0"/>
        </a:p>
      </dsp:txBody>
      <dsp:txXfrm>
        <a:off x="2108528" y="35117"/>
        <a:ext cx="5853952" cy="6491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22C32-3805-45CD-BB7B-D2A32636626C}">
      <dsp:nvSpPr>
        <dsp:cNvPr id="0" name=""/>
        <dsp:cNvSpPr/>
      </dsp:nvSpPr>
      <dsp:spPr>
        <a:xfrm>
          <a:off x="118937" y="705"/>
          <a:ext cx="6334420" cy="1132059"/>
        </a:xfrm>
        <a:prstGeom prst="roundRect">
          <a:avLst/>
        </a:prstGeom>
        <a:gradFill rotWithShape="1">
          <a:gsLst>
            <a:gs pos="20000">
              <a:schemeClr val="accent2">
                <a:tint val="9000"/>
              </a:schemeClr>
            </a:gs>
            <a:gs pos="100000">
              <a:schemeClr val="accent2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4">
              <a:lumMod val="75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prst="angle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5">
                  <a:lumMod val="75000"/>
                </a:schemeClr>
              </a:solidFill>
            </a:rPr>
            <a:t>РАСХОДЫ БЮДЖЕТА – денежные средства, направленные на финансовое обеспечение задач и функций местного самоуправления </a:t>
          </a:r>
          <a:endParaRPr lang="ru-RU" sz="20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174200" y="55968"/>
        <a:ext cx="6223894" cy="1021533"/>
      </dsp:txXfrm>
    </dsp:sp>
    <dsp:sp modelId="{A8791638-A8E9-4FC2-9ABB-1642B61F89EE}">
      <dsp:nvSpPr>
        <dsp:cNvPr id="0" name=""/>
        <dsp:cNvSpPr/>
      </dsp:nvSpPr>
      <dsp:spPr>
        <a:xfrm>
          <a:off x="190935" y="1199523"/>
          <a:ext cx="6274939" cy="578077"/>
        </a:xfrm>
        <a:prstGeom prst="roundRect">
          <a:avLst/>
        </a:prstGeom>
        <a:gradFill rotWithShape="1">
          <a:gsLst>
            <a:gs pos="20000">
              <a:schemeClr val="accent2">
                <a:tint val="9000"/>
              </a:schemeClr>
            </a:gs>
            <a:gs pos="100000">
              <a:schemeClr val="accent2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4">
              <a:lumMod val="75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prst="angle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5">
                  <a:lumMod val="75000"/>
                </a:schemeClr>
              </a:solidFill>
            </a:rPr>
            <a:t>Классификация расходов по признакам</a:t>
          </a:r>
          <a:endParaRPr lang="ru-RU" sz="28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219154" y="1227742"/>
        <a:ext cx="6218501" cy="5216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0B60A-85E5-45AA-B95E-98EA421714DB}">
      <dsp:nvSpPr>
        <dsp:cNvPr id="0" name=""/>
        <dsp:cNvSpPr/>
      </dsp:nvSpPr>
      <dsp:spPr>
        <a:xfrm>
          <a:off x="4043" y="186553"/>
          <a:ext cx="2349832" cy="3411243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4">
                  <a:lumMod val="75000"/>
                </a:schemeClr>
              </a:solidFill>
            </a:rPr>
            <a:t>Функциональная </a:t>
          </a:r>
          <a:r>
            <a:rPr lang="ru-RU" sz="1400" b="0" kern="1200" dirty="0" smtClean="0">
              <a:solidFill>
                <a:schemeClr val="accent4">
                  <a:lumMod val="75000"/>
                </a:schemeClr>
              </a:solidFill>
            </a:rPr>
            <a:t>классификация отражает направление средств бюджета на выполнение основных функций местного самоуправления</a:t>
          </a:r>
          <a:endParaRPr lang="ru-RU" sz="1400" b="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4043" y="186553"/>
        <a:ext cx="2349832" cy="3411243"/>
      </dsp:txXfrm>
    </dsp:sp>
    <dsp:sp modelId="{4EC0329B-35F2-4FD6-838D-39116165CEBA}">
      <dsp:nvSpPr>
        <dsp:cNvPr id="0" name=""/>
        <dsp:cNvSpPr/>
      </dsp:nvSpPr>
      <dsp:spPr>
        <a:xfrm>
          <a:off x="2736317" y="144025"/>
          <a:ext cx="2421459" cy="3353895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4">
                  <a:lumMod val="75000"/>
                </a:schemeClr>
              </a:solidFill>
            </a:rPr>
            <a:t>Ведомственная  </a:t>
          </a:r>
          <a:r>
            <a:rPr lang="ru-RU" sz="1400" b="0" kern="1200" dirty="0" smtClean="0">
              <a:solidFill>
                <a:schemeClr val="accent4">
                  <a:lumMod val="75000"/>
                </a:schemeClr>
              </a:solidFill>
            </a:rPr>
            <a:t>классификация расходов бюджета непосредственно связана со структурой управления</a:t>
          </a:r>
          <a:endParaRPr lang="ru-RU" sz="140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2736317" y="144025"/>
        <a:ext cx="2421459" cy="3353895"/>
      </dsp:txXfrm>
    </dsp:sp>
    <dsp:sp modelId="{F986F0E2-E18A-47C4-90CF-C43185D0FAE0}">
      <dsp:nvSpPr>
        <dsp:cNvPr id="0" name=""/>
        <dsp:cNvSpPr/>
      </dsp:nvSpPr>
      <dsp:spPr>
        <a:xfrm>
          <a:off x="5544623" y="164038"/>
          <a:ext cx="2362537" cy="336380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4">
                  <a:lumMod val="75000"/>
                </a:schemeClr>
              </a:solidFill>
            </a:rPr>
            <a:t>Экономическая </a:t>
          </a:r>
          <a:r>
            <a:rPr lang="ru-RU" sz="1400" b="0" kern="1200" dirty="0" smtClean="0">
              <a:solidFill>
                <a:schemeClr val="accent4">
                  <a:lumMod val="75000"/>
                </a:schemeClr>
              </a:solidFill>
            </a:rPr>
            <a:t>классификация расходов показывает деление расходов на текущие и капитальные (заработная плата, материальные затраты, приобретение товаров и услуг и др.)</a:t>
          </a:r>
          <a:endParaRPr lang="ru-RU" sz="140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5544623" y="164038"/>
        <a:ext cx="2362537" cy="33638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5BD4C-FC00-4C3E-B1D6-817286B922BF}">
      <dsp:nvSpPr>
        <dsp:cNvPr id="0" name=""/>
        <dsp:cNvSpPr/>
      </dsp:nvSpPr>
      <dsp:spPr>
        <a:xfrm>
          <a:off x="1791846" y="2069046"/>
          <a:ext cx="1602374" cy="163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64"/>
              </a:lnTo>
              <a:lnTo>
                <a:pt x="1602374" y="27964"/>
              </a:lnTo>
              <a:lnTo>
                <a:pt x="1602374" y="1632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82FEE0-CFEA-4DB5-95D7-D792339C2F96}">
      <dsp:nvSpPr>
        <dsp:cNvPr id="0" name=""/>
        <dsp:cNvSpPr/>
      </dsp:nvSpPr>
      <dsp:spPr>
        <a:xfrm>
          <a:off x="855741" y="916915"/>
          <a:ext cx="936105" cy="225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897"/>
              </a:lnTo>
              <a:lnTo>
                <a:pt x="936105" y="89897"/>
              </a:lnTo>
              <a:lnTo>
                <a:pt x="936105" y="22513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B9561D-EC2E-4267-94FC-BD8D24AB75FC}">
      <dsp:nvSpPr>
        <dsp:cNvPr id="0" name=""/>
        <dsp:cNvSpPr/>
      </dsp:nvSpPr>
      <dsp:spPr>
        <a:xfrm>
          <a:off x="125823" y="-10080"/>
          <a:ext cx="1459836" cy="9269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479353-5695-4456-8E86-E7FA026E2FB9}">
      <dsp:nvSpPr>
        <dsp:cNvPr id="0" name=""/>
        <dsp:cNvSpPr/>
      </dsp:nvSpPr>
      <dsp:spPr>
        <a:xfrm>
          <a:off x="288027" y="144013"/>
          <a:ext cx="1459836" cy="926996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9525" cap="flat" cmpd="sng" algn="ctr">
          <a:solidFill>
            <a:srgbClr val="00B0F0"/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Источники финансирования дефицита бюджета</a:t>
          </a:r>
          <a:endParaRPr lang="ru-RU" sz="1100" kern="1200" dirty="0"/>
        </a:p>
      </dsp:txBody>
      <dsp:txXfrm>
        <a:off x="315178" y="171164"/>
        <a:ext cx="1405534" cy="872694"/>
      </dsp:txXfrm>
    </dsp:sp>
    <dsp:sp modelId="{06D0CAA3-75EF-435C-9305-FEF54406F389}">
      <dsp:nvSpPr>
        <dsp:cNvPr id="0" name=""/>
        <dsp:cNvSpPr/>
      </dsp:nvSpPr>
      <dsp:spPr>
        <a:xfrm>
          <a:off x="1061928" y="1142050"/>
          <a:ext cx="1459836" cy="9269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D73783-94EB-4045-B1B9-56AD637628F5}">
      <dsp:nvSpPr>
        <dsp:cNvPr id="0" name=""/>
        <dsp:cNvSpPr/>
      </dsp:nvSpPr>
      <dsp:spPr>
        <a:xfrm>
          <a:off x="1224132" y="1296144"/>
          <a:ext cx="1459836" cy="926996"/>
        </a:xfrm>
        <a:prstGeom prst="roundRect">
          <a:avLst>
            <a:gd name="adj" fmla="val 10000"/>
          </a:avLst>
        </a:prstGeom>
        <a:solidFill>
          <a:srgbClr val="CE6452">
            <a:alpha val="89804"/>
          </a:srgbClr>
        </a:solidFill>
        <a:ln w="9525" cap="flat" cmpd="sng" algn="ctr">
          <a:noFill/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Изменение остатков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  </a:t>
          </a:r>
          <a:r>
            <a:rPr lang="ru-RU" sz="1100" b="0" kern="1200" dirty="0" smtClean="0"/>
            <a:t>Средства на счетах по учету средств бюджета городского округа</a:t>
          </a:r>
          <a:endParaRPr lang="ru-RU" sz="1100" kern="1200" dirty="0"/>
        </a:p>
      </dsp:txBody>
      <dsp:txXfrm>
        <a:off x="1251283" y="1323295"/>
        <a:ext cx="1405534" cy="872694"/>
      </dsp:txXfrm>
    </dsp:sp>
    <dsp:sp modelId="{DC73936E-D7E3-4946-ADE9-FE4A79B1BEF7}">
      <dsp:nvSpPr>
        <dsp:cNvPr id="0" name=""/>
        <dsp:cNvSpPr/>
      </dsp:nvSpPr>
      <dsp:spPr>
        <a:xfrm>
          <a:off x="2664303" y="2232249"/>
          <a:ext cx="1459836" cy="926996"/>
        </a:xfrm>
        <a:prstGeom prst="roundRect">
          <a:avLst>
            <a:gd name="adj" fmla="val 10000"/>
          </a:avLst>
        </a:prstGeom>
        <a:solidFill>
          <a:srgbClr val="639729"/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C1578C-2B4A-4EA3-9DF8-63A9816C174B}">
      <dsp:nvSpPr>
        <dsp:cNvPr id="0" name=""/>
        <dsp:cNvSpPr/>
      </dsp:nvSpPr>
      <dsp:spPr>
        <a:xfrm>
          <a:off x="2826507" y="2386342"/>
          <a:ext cx="1459836" cy="926996"/>
        </a:xfrm>
        <a:prstGeom prst="roundRect">
          <a:avLst>
            <a:gd name="adj" fmla="val 10000"/>
          </a:avLst>
        </a:prstGeom>
        <a:solidFill>
          <a:srgbClr val="CCFF66">
            <a:alpha val="89804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Остаток средств бюджета по состоянию на 01.01.2023  95 917,9 тыс. руб.</a:t>
          </a:r>
          <a:endParaRPr lang="ru-RU" sz="1100" b="1" kern="1200" dirty="0"/>
        </a:p>
      </dsp:txBody>
      <dsp:txXfrm>
        <a:off x="2853658" y="2413493"/>
        <a:ext cx="1405534" cy="872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1.23877E-7</cdr:x>
      <cdr:y>0.60737</cdr:y>
    </cdr:from>
    <cdr:to>
      <cdr:x>0.24084</cdr:x>
      <cdr:y>0.76245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" y="3384375"/>
          <a:ext cx="1944216" cy="8641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ru-RU" sz="1200" b="1" dirty="0" smtClean="0"/>
            <a:t>Поступило доходов </a:t>
          </a:r>
        </a:p>
        <a:p xmlns:a="http://schemas.openxmlformats.org/drawingml/2006/main">
          <a:pPr algn="l"/>
          <a:r>
            <a:rPr lang="ru-RU" sz="1200" b="1" dirty="0" smtClean="0"/>
            <a:t>За 9 месяцев 2023года </a:t>
          </a:r>
        </a:p>
        <a:p xmlns:a="http://schemas.openxmlformats.org/drawingml/2006/main">
          <a:pPr algn="l"/>
          <a:r>
            <a:rPr lang="ru-RU" sz="1200" b="1" u="sng" dirty="0" smtClean="0"/>
            <a:t>468 514,90 тыс. рублей (60,6%  к плану)</a:t>
          </a:r>
          <a:endParaRPr lang="ru-RU" sz="1200" b="1" u="sng" dirty="0"/>
        </a:p>
      </cdr:txBody>
    </cdr:sp>
  </cdr:relSizeAnchor>
  <cdr:relSizeAnchor xmlns:cdr="http://schemas.openxmlformats.org/drawingml/2006/chartDrawing">
    <cdr:from>
      <cdr:x>0</cdr:x>
      <cdr:y>0.77537</cdr:y>
    </cdr:from>
    <cdr:to>
      <cdr:x>0.15164</cdr:x>
      <cdr:y>0.99506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4320474"/>
          <a:ext cx="1224136" cy="122416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20000"/>
            <a:lumOff val="80000"/>
          </a:schemeClr>
        </a:solidFill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0.36219</cdr:x>
      <cdr:y>0.43659</cdr:y>
    </cdr:from>
    <cdr:to>
      <cdr:x>0.4242</cdr:x>
      <cdr:y>0.48951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2944164" y="2376264"/>
          <a:ext cx="504056" cy="2880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0.41534</cdr:x>
      <cdr:y>0.3969</cdr:y>
    </cdr:from>
    <cdr:to>
      <cdr:x>0.50393</cdr:x>
      <cdr:y>0.46305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76212" y="2160240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chemeClr val="tx1"/>
              </a:solidFill>
            </a:rPr>
            <a:t>1,6%</a:t>
          </a:r>
          <a:endParaRPr lang="ru-RU" sz="1800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0.60237</cdr:x>
      <cdr:y>0.04143</cdr:y>
    </cdr:from>
    <cdr:to>
      <cdr:x>1</cdr:x>
      <cdr:y>0.17056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96544" y="213561"/>
          <a:ext cx="3232195" cy="665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i="1" dirty="0" smtClean="0">
              <a:solidFill>
                <a:schemeClr val="accent4">
                  <a:lumMod val="75000"/>
                </a:schemeClr>
              </a:solidFill>
            </a:rPr>
            <a:t>Поступило безвозмездных поступлений    за 9 месяцев 2023 года  315 615,5 тыс. рублей</a:t>
          </a:r>
          <a:endParaRPr lang="ru-RU" sz="1200" b="1" i="1" u="sng" dirty="0">
            <a:solidFill>
              <a:schemeClr val="accent4">
                <a:lumMod val="75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0.16957</cdr:x>
      <cdr:y>0.69827</cdr:y>
    </cdr:from>
    <cdr:to>
      <cdr:x>0.25435</cdr:x>
      <cdr:y>0.82045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6144" y="3292286"/>
          <a:ext cx="64807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 smtClean="0"/>
            <a:t>53,3</a:t>
          </a:r>
          <a:r>
            <a:rPr lang="ru-RU" sz="1200" dirty="0" smtClean="0"/>
            <a:t>%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0.44276</cdr:x>
      <cdr:y>0.63718</cdr:y>
    </cdr:from>
    <cdr:to>
      <cdr:x>0.52754</cdr:x>
      <cdr:y>0.74409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84376" y="3004254"/>
          <a:ext cx="64807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0.44276</cdr:x>
      <cdr:y>0.82471</cdr:y>
    </cdr:from>
    <cdr:to>
      <cdr:x>0.52754</cdr:x>
      <cdr:y>0.90107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84376" y="3888432"/>
          <a:ext cx="648047" cy="360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 smtClean="0">
              <a:solidFill>
                <a:schemeClr val="tx1"/>
              </a:solidFill>
            </a:rPr>
            <a:t>11,7%</a:t>
          </a:r>
          <a:endParaRPr lang="ru-RU" sz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0.72537</cdr:x>
      <cdr:y>0.77889</cdr:y>
    </cdr:from>
    <cdr:to>
      <cdr:x>0.81015</cdr:x>
      <cdr:y>0.83998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544616" y="3672408"/>
          <a:ext cx="648047" cy="288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 smtClean="0"/>
            <a:t>35,0%</a:t>
          </a:r>
          <a:endParaRPr lang="ru-RU" sz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F1C21-11F4-4B0E-BB0F-CDFC34D25789}" type="datetimeFigureOut">
              <a:rPr lang="ru-RU" smtClean="0"/>
              <a:pPr/>
              <a:t>18.10.2023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BCFA-CFB7-4247-B36F-1445449E750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6288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7BCFA-CFB7-4247-B36F-1445449E7508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7BCFA-CFB7-4247-B36F-1445449E7508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3228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7BCFA-CFB7-4247-B36F-1445449E7508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336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7BCFA-CFB7-4247-B36F-1445449E7508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6645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mailto:Svobodfin.vs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diagramColors" Target="../diagrams/colors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QuickStyle" Target="../diagrams/quickStyl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Layout" Target="../diagrams/layout4.xml"/><Relationship Id="rId5" Type="http://schemas.openxmlformats.org/officeDocument/2006/relationships/diagramQuickStyle" Target="../diagrams/quickStyle3.xml"/><Relationship Id="rId10" Type="http://schemas.openxmlformats.org/officeDocument/2006/relationships/diagramData" Target="../diagrams/data4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jpeg"/><Relationship Id="rId14" Type="http://schemas.microsoft.com/office/2007/relationships/diagramDrawing" Target="../diagrams/drawing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openxmlformats.org/officeDocument/2006/relationships/diagramQuickStyle" Target="../diagrams/quickStyle6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5.xml"/><Relationship Id="rId12" Type="http://schemas.openxmlformats.org/officeDocument/2006/relationships/diagramLayout" Target="../diagrams/layou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11" Type="http://schemas.openxmlformats.org/officeDocument/2006/relationships/diagramData" Target="../diagrams/data6.xml"/><Relationship Id="rId5" Type="http://schemas.openxmlformats.org/officeDocument/2006/relationships/diagramLayout" Target="../diagrams/layout5.xml"/><Relationship Id="rId15" Type="http://schemas.microsoft.com/office/2007/relationships/diagramDrawing" Target="../diagrams/drawing6.xml"/><Relationship Id="rId10" Type="http://schemas.openxmlformats.org/officeDocument/2006/relationships/image" Target="../media/image6.jpeg"/><Relationship Id="rId4" Type="http://schemas.openxmlformats.org/officeDocument/2006/relationships/diagramData" Target="../diagrams/data5.xml"/><Relationship Id="rId9" Type="http://schemas.openxmlformats.org/officeDocument/2006/relationships/image" Target="../media/image3.gif"/><Relationship Id="rId14" Type="http://schemas.openxmlformats.org/officeDocument/2006/relationships/diagramColors" Target="../diagrams/colors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5" Type="http://schemas.openxmlformats.org/officeDocument/2006/relationships/image" Target="../media/image6.jpeg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Relationship Id="rId1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321" y="24239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effectLst/>
              </a:rPr>
              <a:t>Финансовый отдел администрации городского округа ЗАТО Свободный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2000" dirty="0" smtClean="0">
                <a:hlinkClick r:id="rId2"/>
              </a:rPr>
              <a:t>Svobodfin.vs@gmail.com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468227"/>
              </p:ext>
            </p:extLst>
          </p:nvPr>
        </p:nvGraphicFramePr>
        <p:xfrm>
          <a:off x="1043608" y="1556792"/>
          <a:ext cx="7467600" cy="3701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D:\Temp\фотожаба\ФОН ПРЕЗЕНТАЙЦИЯ низ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6774"/>
            <a:ext cx="9144000" cy="30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Documents and Settings\User\Local Settings\Temporary Internet Files\Content.Word\герб города.tif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648072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459421"/>
            <a:ext cx="1547664" cy="1083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635080" cy="720080"/>
          </a:xfrm>
          <a:scene3d>
            <a:camera prst="orthographicFront"/>
            <a:lightRig rig="soft" dir="t">
              <a:rot lat="0" lon="0" rev="16800000"/>
            </a:lightRig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1600" dirty="0" smtClean="0">
                <a:effectLst/>
              </a:rPr>
              <a:t>Исполнение бюджета городского округа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 ЗАТО Свободный  за </a:t>
            </a:r>
            <a:r>
              <a:rPr lang="ru-RU" sz="1600" dirty="0" smtClean="0">
                <a:effectLst/>
              </a:rPr>
              <a:t>9 месяцев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 smtClean="0">
                <a:effectLst/>
              </a:rPr>
              <a:t>2023 года</a:t>
            </a:r>
            <a:endParaRPr lang="ru-RU" sz="1600" dirty="0">
              <a:effectLst/>
            </a:endParaRPr>
          </a:p>
        </p:txBody>
      </p:sp>
      <p:pic>
        <p:nvPicPr>
          <p:cNvPr id="4" name="Рисунок 3" descr="C:\Users\User\AppData\Local\Microsoft\Windows\Temporary Internet Files\Content.Word\ЗАТО герб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548005" cy="74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3885771"/>
              </p:ext>
            </p:extLst>
          </p:nvPr>
        </p:nvGraphicFramePr>
        <p:xfrm>
          <a:off x="1259632" y="1038761"/>
          <a:ext cx="7884368" cy="5212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27784" y="6237312"/>
            <a:ext cx="6516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Фактические расходы за </a:t>
            </a:r>
            <a:r>
              <a:rPr lang="ru-RU" sz="1600" b="1" dirty="0" smtClean="0">
                <a:solidFill>
                  <a:srgbClr val="FF0000"/>
                </a:solidFill>
              </a:rPr>
              <a:t>9 месяцев </a:t>
            </a:r>
            <a:r>
              <a:rPr lang="ru-RU" sz="1600" b="1" dirty="0" smtClean="0">
                <a:solidFill>
                  <a:srgbClr val="FF0000"/>
                </a:solidFill>
              </a:rPr>
              <a:t>2023 года </a:t>
            </a:r>
            <a:r>
              <a:rPr lang="ru-RU" sz="1600" b="1" dirty="0" smtClean="0">
                <a:solidFill>
                  <a:srgbClr val="FF0000"/>
                </a:solidFill>
              </a:rPr>
              <a:t>406 420,40 </a:t>
            </a:r>
            <a:r>
              <a:rPr lang="ru-RU" sz="1600" b="1" dirty="0" smtClean="0">
                <a:solidFill>
                  <a:srgbClr val="FF0000"/>
                </a:solidFill>
              </a:rPr>
              <a:t>тыс. рублей,  процент исполнения </a:t>
            </a:r>
            <a:r>
              <a:rPr lang="ru-RU" sz="1600" b="1" dirty="0" smtClean="0">
                <a:solidFill>
                  <a:srgbClr val="FF0000"/>
                </a:solidFill>
              </a:rPr>
              <a:t>46,8% 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344816" cy="70609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/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Расходы бюджета городского округа ЗАТО Свободный за </a:t>
            </a:r>
            <a:b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</a:b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 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9 месяцев 2023 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года на жилищно-коммунальное хозяйство</a:t>
            </a:r>
            <a:endParaRPr lang="ru-RU" sz="1800" b="1" dirty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674003"/>
              </p:ext>
            </p:extLst>
          </p:nvPr>
        </p:nvGraphicFramePr>
        <p:xfrm>
          <a:off x="539552" y="1268760"/>
          <a:ext cx="8147248" cy="31026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1271963017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828860849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851753904"/>
                    </a:ext>
                  </a:extLst>
                </a:gridCol>
                <a:gridCol w="1954560">
                  <a:extLst>
                    <a:ext uri="{9D8B030D-6E8A-4147-A177-3AD203B41FA5}">
                      <a16:colId xmlns:a16="http://schemas.microsoft.com/office/drawing/2014/main" val="3969801412"/>
                    </a:ext>
                  </a:extLst>
                </a:gridCol>
              </a:tblGrid>
              <a:tr h="4848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исполнения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87114"/>
                  </a:ext>
                </a:extLst>
              </a:tr>
              <a:tr h="523292">
                <a:tc>
                  <a:txBody>
                    <a:bodyPr/>
                    <a:lstStyle/>
                    <a:p>
                      <a:r>
                        <a:rPr lang="ru-RU" i="1" dirty="0" smtClean="0"/>
                        <a:t>Жилищное</a:t>
                      </a:r>
                      <a:r>
                        <a:rPr lang="ru-RU" i="1" baseline="0" dirty="0" smtClean="0"/>
                        <a:t> хозяйство</a:t>
                      </a:r>
                      <a:endParaRPr lang="ru-RU" i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 </a:t>
                      </a:r>
                      <a:r>
                        <a:rPr lang="ru-RU" dirty="0" smtClean="0"/>
                        <a:t>205,1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10 673,8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58,6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131306"/>
                  </a:ext>
                </a:extLst>
              </a:tr>
              <a:tr h="484820">
                <a:tc>
                  <a:txBody>
                    <a:bodyPr/>
                    <a:lstStyle/>
                    <a:p>
                      <a:r>
                        <a:rPr lang="ru-RU" i="1" dirty="0" smtClean="0"/>
                        <a:t>Коммунальное хозяйство</a:t>
                      </a:r>
                      <a:endParaRPr lang="ru-RU" i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240 626,5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2 349,3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1,0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122248"/>
                  </a:ext>
                </a:extLst>
              </a:tr>
              <a:tr h="484820">
                <a:tc>
                  <a:txBody>
                    <a:bodyPr/>
                    <a:lstStyle/>
                    <a:p>
                      <a:r>
                        <a:rPr lang="ru-RU" i="1" dirty="0" smtClean="0"/>
                        <a:t>Благоустройство</a:t>
                      </a:r>
                      <a:endParaRPr lang="ru-RU" i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59 004,7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7 015,7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11,9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847897"/>
                  </a:ext>
                </a:extLst>
              </a:tr>
              <a:tr h="484820">
                <a:tc>
                  <a:txBody>
                    <a:bodyPr/>
                    <a:lstStyle/>
                    <a:p>
                      <a:r>
                        <a:rPr lang="ru-RU" i="1" dirty="0" smtClean="0"/>
                        <a:t>Другие вопросы в области ЖКХ</a:t>
                      </a:r>
                      <a:endParaRPr lang="ru-RU" i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249275"/>
                  </a:ext>
                </a:extLst>
              </a:tr>
              <a:tr h="484820">
                <a:tc>
                  <a:txBody>
                    <a:bodyPr/>
                    <a:lstStyle/>
                    <a:p>
                      <a:endParaRPr lang="ru-RU" b="1" i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317 836,3</a:t>
                      </a:r>
                      <a:endParaRPr lang="ru-RU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20 038,8</a:t>
                      </a:r>
                      <a:endParaRPr lang="ru-RU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6,3</a:t>
                      </a:r>
                      <a:endParaRPr lang="ru-RU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039490"/>
                  </a:ext>
                </a:extLst>
              </a:tr>
            </a:tbl>
          </a:graphicData>
        </a:graphic>
      </p:graphicFrame>
      <p:pic>
        <p:nvPicPr>
          <p:cNvPr id="6" name="Рисунок 5" descr="C:\Users\User\AppData\Local\Microsoft\Windows\Temporary Internet Files\Content.Word\ЗАТО герб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549" y="116632"/>
            <a:ext cx="548005" cy="74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437112"/>
            <a:ext cx="313184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4365105"/>
            <a:ext cx="3203848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7656" y="4363278"/>
            <a:ext cx="3096344" cy="249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2352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00100" y="142852"/>
            <a:ext cx="7643866" cy="8572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00100" y="214290"/>
            <a:ext cx="7715304" cy="65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Жилищно-коммунальное хозяйство</a:t>
            </a:r>
            <a:endParaRPr kumimoji="0" lang="ru-RU" sz="2800" b="1" i="0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327441460"/>
              </p:ext>
            </p:extLst>
          </p:nvPr>
        </p:nvGraphicFramePr>
        <p:xfrm>
          <a:off x="611560" y="1340768"/>
          <a:ext cx="7643866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9552" y="6156012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smtClean="0">
                <a:solidFill>
                  <a:srgbClr val="FFFF00"/>
                </a:solidFill>
                <a:latin typeface="+mn-lt"/>
              </a:rPr>
              <a:t>В течение </a:t>
            </a:r>
            <a:r>
              <a:rPr lang="ru-RU" sz="1600" b="1" dirty="0" smtClean="0">
                <a:solidFill>
                  <a:srgbClr val="FFFF00"/>
                </a:solidFill>
                <a:latin typeface="+mn-lt"/>
              </a:rPr>
              <a:t>9 месяцев 20</a:t>
            </a:r>
            <a:r>
              <a:rPr lang="en-US" sz="1600" b="1" dirty="0" smtClean="0">
                <a:solidFill>
                  <a:srgbClr val="FFFF00"/>
                </a:solidFill>
                <a:latin typeface="+mn-lt"/>
              </a:rPr>
              <a:t>2</a:t>
            </a:r>
            <a:r>
              <a:rPr lang="ru-RU" sz="1600" b="1" dirty="0" smtClean="0">
                <a:solidFill>
                  <a:srgbClr val="FFFF00"/>
                </a:solidFill>
                <a:latin typeface="+mn-lt"/>
              </a:rPr>
              <a:t>3 года общие расходы по разделу составили </a:t>
            </a:r>
            <a:r>
              <a:rPr lang="ru-RU" sz="1600" b="1" dirty="0" smtClean="0">
                <a:solidFill>
                  <a:srgbClr val="FFFF00"/>
                </a:solidFill>
                <a:latin typeface="+mn-lt"/>
              </a:rPr>
              <a:t>20 038,8 тыс</a:t>
            </a:r>
            <a:r>
              <a:rPr lang="ru-RU" sz="1600" b="1" dirty="0" smtClean="0">
                <a:solidFill>
                  <a:srgbClr val="FFFF00"/>
                </a:solidFill>
                <a:latin typeface="+mn-lt"/>
              </a:rPr>
              <a:t>. руб.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308304" y="2204864"/>
            <a:ext cx="1000083" cy="24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00"/>
              </a:lnSpc>
            </a:pPr>
            <a:r>
              <a:rPr lang="ru-RU" sz="1400" dirty="0" smtClean="0">
                <a:latin typeface="+mn-lt"/>
                <a:cs typeface="Lucida Sans Unicode" pitchFamily="34" charset="0"/>
              </a:rPr>
              <a:t>.</a:t>
            </a:r>
            <a:endParaRPr lang="ru-RU" sz="1400" dirty="0" smtClean="0">
              <a:latin typeface="+mn-lt"/>
              <a:cs typeface="Lucida Sans Unicode" pitchFamily="34" charset="0"/>
            </a:endParaRPr>
          </a:p>
        </p:txBody>
      </p:sp>
      <p:pic>
        <p:nvPicPr>
          <p:cNvPr id="8" name="Рисунок 7" descr="C:\Users\User\AppData\Local\Microsoft\Windows\Temporary Internet Files\Content.Word\ЗАТО герб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327" y="200640"/>
            <a:ext cx="548005" cy="74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79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552728" cy="576064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/>
              </a:rPr>
              <a:t>Расходы бюджета городского округа ЗАТО Свободный </a:t>
            </a:r>
            <a:br>
              <a:rPr lang="ru-RU" sz="1600" b="1" dirty="0" smtClean="0">
                <a:solidFill>
                  <a:schemeClr val="bg1"/>
                </a:solidFill>
                <a:effectLst/>
              </a:rPr>
            </a:br>
            <a:r>
              <a:rPr lang="ru-RU" sz="1600" b="1" dirty="0" smtClean="0">
                <a:solidFill>
                  <a:schemeClr val="bg1"/>
                </a:solidFill>
                <a:effectLst/>
              </a:rPr>
              <a:t>за </a:t>
            </a:r>
            <a:r>
              <a:rPr lang="ru-RU" sz="1600" b="1" dirty="0" smtClean="0">
                <a:solidFill>
                  <a:schemeClr val="bg1"/>
                </a:solidFill>
                <a:effectLst/>
              </a:rPr>
              <a:t>9 месяцев 2023 </a:t>
            </a:r>
            <a:r>
              <a:rPr lang="ru-RU" sz="1600" b="1" dirty="0" smtClean="0">
                <a:solidFill>
                  <a:schemeClr val="bg1"/>
                </a:solidFill>
                <a:effectLst/>
              </a:rPr>
              <a:t>года на образование</a:t>
            </a:r>
            <a:endParaRPr lang="ru-RU" sz="1600" b="1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5948000"/>
              </p:ext>
            </p:extLst>
          </p:nvPr>
        </p:nvGraphicFramePr>
        <p:xfrm>
          <a:off x="1475656" y="908720"/>
          <a:ext cx="7499176" cy="398413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127196301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828860849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851753904"/>
                    </a:ext>
                  </a:extLst>
                </a:gridCol>
                <a:gridCol w="1882552">
                  <a:extLst>
                    <a:ext uri="{9D8B030D-6E8A-4147-A177-3AD203B41FA5}">
                      <a16:colId xmlns:a16="http://schemas.microsoft.com/office/drawing/2014/main" val="3969801412"/>
                    </a:ext>
                  </a:extLst>
                </a:gridCol>
              </a:tblGrid>
              <a:tr h="4670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Наименование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Факт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исполнения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87114"/>
                  </a:ext>
                </a:extLst>
              </a:tr>
              <a:tr h="616581">
                <a:tc>
                  <a:txBody>
                    <a:bodyPr/>
                    <a:lstStyle/>
                    <a:p>
                      <a:r>
                        <a:rPr lang="ru-RU" i="1" dirty="0" smtClean="0"/>
                        <a:t>Дошкольное образование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128 631,2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106 934,0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83,1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131306"/>
                  </a:ext>
                </a:extLst>
              </a:tr>
              <a:tr h="477075">
                <a:tc>
                  <a:txBody>
                    <a:bodyPr/>
                    <a:lstStyle/>
                    <a:p>
                      <a:r>
                        <a:rPr lang="ru-RU" i="1" dirty="0" smtClean="0"/>
                        <a:t>Общее образование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138 068,8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99 527,6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72,1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12224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ru-RU" i="1" dirty="0" smtClean="0"/>
                        <a:t>Дополнительное образование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</a:t>
                      </a:r>
                      <a:r>
                        <a:rPr lang="ru-RU" baseline="0" dirty="0" smtClean="0"/>
                        <a:t> 423,8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37 400,5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74,2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847897"/>
                  </a:ext>
                </a:extLst>
              </a:tr>
              <a:tr h="616581">
                <a:tc>
                  <a:txBody>
                    <a:bodyPr/>
                    <a:lstStyle/>
                    <a:p>
                      <a:r>
                        <a:rPr lang="ru-RU" i="1" dirty="0" smtClean="0"/>
                        <a:t>Молодежная политика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1 924,9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1 873,8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97,3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623903"/>
                  </a:ext>
                </a:extLst>
              </a:tr>
              <a:tr h="652782">
                <a:tc>
                  <a:txBody>
                    <a:bodyPr/>
                    <a:lstStyle/>
                    <a:p>
                      <a:r>
                        <a:rPr lang="ru-RU" i="1" dirty="0" smtClean="0"/>
                        <a:t>Другие вопросы в области образования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10 619,4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10 161,9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95,7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249275"/>
                  </a:ext>
                </a:extLst>
              </a:tr>
              <a:tr h="467021">
                <a:tc>
                  <a:txBody>
                    <a:bodyPr/>
                    <a:lstStyle/>
                    <a:p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329 668,1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255 897,8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77,6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039490"/>
                  </a:ext>
                </a:extLst>
              </a:tr>
            </a:tbl>
          </a:graphicData>
        </a:graphic>
      </p:graphicFrame>
      <p:pic>
        <p:nvPicPr>
          <p:cNvPr id="5" name="Рисунок 4" descr="C:\Users\User\AppData\Local\Microsoft\Windows\Temporary Internet Files\Content.Word\ЗАТО герб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548005" cy="74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013176"/>
            <a:ext cx="2686460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5045315"/>
            <a:ext cx="3222551" cy="181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5085184"/>
            <a:ext cx="1510753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0434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AppData\Local\Microsoft\Windows\Temporary Internet Files\Content.Word\ЗАТО герб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48005" cy="74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2" y="1203058"/>
            <a:ext cx="6300192" cy="565262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403648" y="235444"/>
            <a:ext cx="7344816" cy="648072"/>
          </a:xfrm>
          <a:prstGeom prst="roundRect">
            <a:avLst/>
          </a:prstGeom>
          <a:solidFill>
            <a:srgbClr val="DCE74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19672" y="332656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Структура расходов бюджета в сфере образования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16216" y="1236822"/>
            <a:ext cx="2232248" cy="569758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16216" y="2132856"/>
            <a:ext cx="2232248" cy="576064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16216" y="3140968"/>
            <a:ext cx="2232248" cy="576064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06504" y="4029369"/>
            <a:ext cx="2232248" cy="576064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34108" y="4952432"/>
            <a:ext cx="2232248" cy="704001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588224" y="1252582"/>
            <a:ext cx="2088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FF0000"/>
                </a:solidFill>
              </a:rPr>
              <a:t>Дошкольное образование </a:t>
            </a:r>
            <a:r>
              <a:rPr lang="ru-RU" sz="1500" dirty="0" smtClean="0">
                <a:solidFill>
                  <a:srgbClr val="FF0000"/>
                </a:solidFill>
              </a:rPr>
              <a:t>41,8</a:t>
            </a:r>
            <a:r>
              <a:rPr lang="ru-RU" sz="1500" dirty="0" smtClean="0">
                <a:solidFill>
                  <a:srgbClr val="FF0000"/>
                </a:solidFill>
              </a:rPr>
              <a:t>%</a:t>
            </a:r>
            <a:endParaRPr lang="ru-RU" sz="15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6216" y="2166620"/>
            <a:ext cx="22322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FF0000"/>
                </a:solidFill>
              </a:rPr>
              <a:t>Общее образование </a:t>
            </a:r>
            <a:r>
              <a:rPr lang="ru-RU" sz="1500" dirty="0" smtClean="0">
                <a:solidFill>
                  <a:srgbClr val="FF0000"/>
                </a:solidFill>
              </a:rPr>
              <a:t>38,9%</a:t>
            </a:r>
            <a:endParaRPr lang="ru-RU" sz="15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06116" y="3156904"/>
            <a:ext cx="2088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FF0000"/>
                </a:solidFill>
              </a:rPr>
              <a:t>Дополнительное образование 14,6%</a:t>
            </a:r>
            <a:endParaRPr lang="ru-RU" sz="15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06116" y="4067780"/>
            <a:ext cx="21061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FF0000"/>
                </a:solidFill>
              </a:rPr>
              <a:t>Молодежная политика </a:t>
            </a:r>
            <a:r>
              <a:rPr lang="ru-RU" sz="1500" dirty="0" smtClean="0">
                <a:solidFill>
                  <a:srgbClr val="FF0000"/>
                </a:solidFill>
              </a:rPr>
              <a:t>0,7%</a:t>
            </a:r>
            <a:endParaRPr lang="ru-RU" sz="15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10843" y="4917770"/>
            <a:ext cx="2106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Другие вопросы в области образования </a:t>
            </a:r>
            <a:r>
              <a:rPr lang="ru-RU" sz="1400" dirty="0" smtClean="0">
                <a:solidFill>
                  <a:srgbClr val="FF0000"/>
                </a:solidFill>
              </a:rPr>
              <a:t>4,0%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7380312" y="942484"/>
            <a:ext cx="484632" cy="2826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187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AppData\Local\Microsoft\Windows\Temporary Internet Files\Content.Word\ЗАТО герб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548005" cy="74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ертикальный свиток 6"/>
          <p:cNvSpPr/>
          <p:nvPr/>
        </p:nvSpPr>
        <p:spPr>
          <a:xfrm>
            <a:off x="107504" y="1196752"/>
            <a:ext cx="2232248" cy="1224136"/>
          </a:xfrm>
          <a:prstGeom prst="verticalScroll">
            <a:avLst/>
          </a:prstGeom>
          <a:solidFill>
            <a:srgbClr val="66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23528" y="1412776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Расходы в области культуры за </a:t>
            </a:r>
            <a:r>
              <a:rPr lang="ru-RU" sz="1200" dirty="0" smtClean="0"/>
              <a:t>9 месяцев 2023 </a:t>
            </a:r>
            <a:r>
              <a:rPr lang="ru-RU" sz="1200" dirty="0" smtClean="0"/>
              <a:t>года составили        </a:t>
            </a:r>
            <a:r>
              <a:rPr lang="ru-RU" sz="1200" dirty="0" smtClean="0"/>
              <a:t>27 446,3 т</a:t>
            </a:r>
            <a:r>
              <a:rPr lang="ru-RU" sz="1200" dirty="0" smtClean="0"/>
              <a:t>. руб. или </a:t>
            </a:r>
            <a:r>
              <a:rPr lang="ru-RU" sz="1200" dirty="0" smtClean="0"/>
              <a:t>78,6% </a:t>
            </a:r>
            <a:r>
              <a:rPr lang="ru-RU" sz="1200" dirty="0" smtClean="0"/>
              <a:t>годового плана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22770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43608" y="142852"/>
            <a:ext cx="7528920" cy="7858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43608" y="142852"/>
            <a:ext cx="7457482" cy="72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Социальная политика </a:t>
            </a:r>
            <a:endParaRPr kumimoji="0" lang="ru-RU" sz="2800" b="1" i="0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16034313"/>
              </p:ext>
            </p:extLst>
          </p:nvPr>
        </p:nvGraphicFramePr>
        <p:xfrm>
          <a:off x="395536" y="1428736"/>
          <a:ext cx="8034116" cy="4808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753554" y="1090081"/>
            <a:ext cx="1224136" cy="2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Lucida Sans Unicode" pitchFamily="34" charset="0"/>
              </a:rPr>
              <a:t>тыс. руб.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00527" y="6121326"/>
            <a:ext cx="7272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600" dirty="0" smtClean="0"/>
              <a:t>За </a:t>
            </a:r>
            <a:r>
              <a:rPr lang="ru-RU" sz="1600" dirty="0" smtClean="0"/>
              <a:t>9 месяцев 2023 </a:t>
            </a:r>
            <a:r>
              <a:rPr lang="ru-RU" sz="1600" dirty="0" smtClean="0"/>
              <a:t>года общие расходы по разделу составили </a:t>
            </a:r>
            <a:r>
              <a:rPr lang="ru-RU" sz="1600" b="1" dirty="0" smtClean="0"/>
              <a:t>21 282,6 тыс</a:t>
            </a:r>
            <a:r>
              <a:rPr lang="ru-RU" sz="1600" b="1" dirty="0" smtClean="0"/>
              <a:t>. руб</a:t>
            </a:r>
            <a:r>
              <a:rPr lang="ru-RU" sz="1600" dirty="0" smtClean="0"/>
              <a:t>. </a:t>
            </a:r>
          </a:p>
          <a:p>
            <a:pPr lvl="0" algn="ctr">
              <a:lnSpc>
                <a:spcPts val="1800"/>
              </a:lnSpc>
            </a:pPr>
            <a:endParaRPr lang="en-US" sz="1600" b="1" dirty="0" smtClean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8" name="Рисунок 7" descr="C:\Users\User\AppData\Local\Microsoft\Windows\Temporary Internet Files\Content.Word\ЗАТО герб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548005" cy="74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415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630512" cy="725470"/>
          </a:xfrm>
          <a:gradFill>
            <a:gsLst>
              <a:gs pos="98000">
                <a:schemeClr val="accent2">
                  <a:tint val="9000"/>
                </a:schemeClr>
              </a:gs>
              <a:gs pos="100000">
                <a:schemeClr val="accent2">
                  <a:tint val="70000"/>
                  <a:satMod val="100000"/>
                </a:schemeClr>
              </a:gs>
            </a:gsLst>
            <a:path path="circle">
              <a:fillToRect l="-15000" t="-15000" r="115000" b="115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/>
            <a:r>
              <a:rPr lang="ru-RU" sz="2000" b="1" dirty="0" smtClean="0">
                <a:effectLst/>
              </a:rPr>
              <a:t>Меры социальной поддержки, предоставляемые из бюджета</a:t>
            </a:r>
            <a:br>
              <a:rPr lang="ru-RU" sz="2000" b="1" dirty="0" smtClean="0">
                <a:effectLst/>
              </a:rPr>
            </a:br>
            <a:r>
              <a:rPr lang="ru-RU" sz="2000" dirty="0" smtClean="0">
                <a:effectLst/>
              </a:rPr>
              <a:t>за </a:t>
            </a:r>
            <a:r>
              <a:rPr lang="ru-RU" sz="2000" dirty="0" smtClean="0">
                <a:effectLst/>
              </a:rPr>
              <a:t>9 месяцев 2</a:t>
            </a:r>
            <a:r>
              <a:rPr lang="ru-RU" sz="2000" b="1" dirty="0" smtClean="0">
                <a:effectLst/>
              </a:rPr>
              <a:t>023 </a:t>
            </a:r>
            <a:r>
              <a:rPr lang="ru-RU" sz="2000" b="1" dirty="0" smtClean="0">
                <a:effectLst/>
              </a:rPr>
              <a:t>года</a:t>
            </a:r>
            <a:endParaRPr lang="ru-RU" sz="2000" b="1" dirty="0"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331656"/>
              </p:ext>
            </p:extLst>
          </p:nvPr>
        </p:nvGraphicFramePr>
        <p:xfrm>
          <a:off x="2221252" y="1026944"/>
          <a:ext cx="6399488" cy="557915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03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0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0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42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04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меры социальной поддержки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Факт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r>
                        <a:rPr lang="ru-RU" sz="1200" baseline="0" dirty="0" smtClean="0"/>
                        <a:t> исполнения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21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Предоставления гражданам субсидий на оплату жилого помещения и коммунальных услуг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516,5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367,1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71,1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982">
                <a:tc>
                  <a:txBody>
                    <a:bodyPr/>
                    <a:lstStyle/>
                    <a:p>
                      <a:pPr rtl="0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Осуществление государственного полномочия Свердловской области по предоставлению отдельным категориям граждан компенсации расходов на оплату жилого помещения и коммунальных услуг</a:t>
                      </a:r>
                      <a:endParaRPr lang="ru-RU" sz="12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18 627,3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15 543,1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83,4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640">
                <a:tc>
                  <a:txBody>
                    <a:bodyPr/>
                    <a:lstStyle/>
                    <a:p>
                      <a:pPr rtl="0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Осуществление государственного полномочия Российской Федерации по предоставлению мер социальной поддержки по оплате жилого помещения и коммунальных услуг</a:t>
                      </a:r>
                      <a:endParaRPr lang="ru-RU" sz="12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1 926,9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1 618,1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84,0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941">
                <a:tc>
                  <a:txBody>
                    <a:bodyPr/>
                    <a:lstStyle/>
                    <a:p>
                      <a:pPr rtl="0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Компенсация отдельным категориям граждан оплаты взноса на капитальный ремонт общего имущества в многоквартирном доме</a:t>
                      </a:r>
                      <a:endParaRPr lang="ru-RU" sz="12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941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Обеспечение</a:t>
                      </a:r>
                      <a:r>
                        <a:rPr lang="ru-RU" sz="1200" b="0" baseline="0" dirty="0" smtClean="0"/>
                        <a:t> жильем молодых семей на территории городского округа 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2 218,5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2 218,5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731379"/>
                  </a:ext>
                </a:extLst>
              </a:tr>
              <a:tr h="6809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Доплаты к пенсиям государственных служащих субъектов РФ и муниципальных служащих</a:t>
                      </a:r>
                    </a:p>
                    <a:p>
                      <a:pPr rtl="0"/>
                      <a:endParaRPr lang="ru-RU" sz="12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2 134,2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1 519,0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71,2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0804672"/>
                  </a:ext>
                </a:extLst>
              </a:tr>
              <a:tr h="64873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25 440,3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21 282,7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83,7</a:t>
                      </a:r>
                      <a:endParaRPr lang="ru-RU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2" descr="D:\Temp\фотожаба\ФОН ПРЕЗЕНТАЙЦИЯ низ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6774"/>
            <a:ext cx="9144000" cy="30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User\AppData\Local\Microsoft\Windows\Temporary Internet Files\Content.Word\ЗАТО герб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548005" cy="74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07504" y="1258441"/>
            <a:ext cx="2016224" cy="245859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9512" y="1236235"/>
            <a:ext cx="201622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Социальные обязательства государства- это зафиксированная в Конституции и других нормативных актах некая совокупность социальных услуг, льгот, субсидий и прочих благ, которые государство предоставляет своим гражданам, гарантируя для определенных групп граждан их бесплатность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3566" y="4147500"/>
            <a:ext cx="1959826" cy="201099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9735" y="4189600"/>
            <a:ext cx="2088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Выполняя социальные обязательства государство стремится обеспечить доступность социальных благ для всех граждан, смягчая таким образом возникающую в обществе дифференциацию и обеспечивая его стабильность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AppData\Local\Microsoft\Windows\Temporary Internet Files\Content.Word\ЗАТО герб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548005" cy="74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2286" y="0"/>
            <a:ext cx="2571714" cy="19247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2699792" cy="19247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02338" y="-1"/>
            <a:ext cx="2684870" cy="19247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887416" y="-191779"/>
            <a:ext cx="273630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Спорт- залог здоровья</a:t>
            </a:r>
            <a:endParaRPr lang="ru-RU" sz="4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53644" y="2060848"/>
            <a:ext cx="5328592" cy="1872208"/>
          </a:xfrm>
          <a:prstGeom prst="roundRect">
            <a:avLst/>
          </a:prstGeom>
          <a:gradFill>
            <a:gsLst>
              <a:gs pos="98000">
                <a:schemeClr val="accent2">
                  <a:tint val="9000"/>
                </a:schemeClr>
              </a:gs>
              <a:gs pos="20000">
                <a:schemeClr val="accent2">
                  <a:tint val="70000"/>
                  <a:satMod val="100000"/>
                </a:schemeClr>
              </a:gs>
            </a:gsLst>
            <a:path path="circle">
              <a:fillToRect l="-15000" t="-15000" r="115000" b="115000"/>
            </a:path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851920" y="2348880"/>
            <a:ext cx="4861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Расходы, произведенные в области физической культуры и спорта на организацию и проведение мероприятий, составили </a:t>
            </a:r>
            <a:r>
              <a:rPr lang="ru-RU" dirty="0" smtClean="0">
                <a:solidFill>
                  <a:srgbClr val="00B050"/>
                </a:solidFill>
              </a:rPr>
              <a:t>за 9 месяцев </a:t>
            </a:r>
            <a:r>
              <a:rPr lang="ru-RU" dirty="0" smtClean="0">
                <a:solidFill>
                  <a:srgbClr val="00B050"/>
                </a:solidFill>
              </a:rPr>
              <a:t>2023 года  </a:t>
            </a:r>
            <a:r>
              <a:rPr lang="ru-RU" dirty="0" smtClean="0">
                <a:solidFill>
                  <a:srgbClr val="00B050"/>
                </a:solidFill>
              </a:rPr>
              <a:t>18 447,8 тыс</a:t>
            </a:r>
            <a:r>
              <a:rPr lang="ru-RU" dirty="0" smtClean="0">
                <a:solidFill>
                  <a:srgbClr val="00B050"/>
                </a:solidFill>
              </a:rPr>
              <a:t>. рублей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786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768752" cy="778098"/>
          </a:xfrm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lang="ru-RU" sz="3200" dirty="0" smtClean="0"/>
              <a:t>Источники финансирования дефицита бюджета</a:t>
            </a:r>
            <a:endParaRPr lang="ru-RU" sz="3200" dirty="0"/>
          </a:p>
        </p:txBody>
      </p:sp>
      <p:pic>
        <p:nvPicPr>
          <p:cNvPr id="3" name="Рисунок 2" descr="C:\Users\User\AppData\Local\Microsoft\Windows\Temporary Internet Files\Content.Word\ЗАТО герб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548005" cy="74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33" y="1412776"/>
            <a:ext cx="7339932" cy="479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72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11420701"/>
              </p:ext>
            </p:extLst>
          </p:nvPr>
        </p:nvGraphicFramePr>
        <p:xfrm>
          <a:off x="539552" y="476672"/>
          <a:ext cx="8229600" cy="553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838454"/>
              </p:ext>
            </p:extLst>
          </p:nvPr>
        </p:nvGraphicFramePr>
        <p:xfrm>
          <a:off x="899592" y="1196753"/>
          <a:ext cx="7787208" cy="5202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373">
                  <a:extLst>
                    <a:ext uri="{9D8B030D-6E8A-4147-A177-3AD203B41FA5}">
                      <a16:colId xmlns:a16="http://schemas.microsoft.com/office/drawing/2014/main" val="1263560105"/>
                    </a:ext>
                  </a:extLst>
                </a:gridCol>
                <a:gridCol w="1060507">
                  <a:extLst>
                    <a:ext uri="{9D8B030D-6E8A-4147-A177-3AD203B41FA5}">
                      <a16:colId xmlns:a16="http://schemas.microsoft.com/office/drawing/2014/main" val="3920603756"/>
                    </a:ext>
                  </a:extLst>
                </a:gridCol>
                <a:gridCol w="1232220">
                  <a:extLst>
                    <a:ext uri="{9D8B030D-6E8A-4147-A177-3AD203B41FA5}">
                      <a16:colId xmlns:a16="http://schemas.microsoft.com/office/drawing/2014/main" val="2419464841"/>
                    </a:ext>
                  </a:extLst>
                </a:gridCol>
                <a:gridCol w="1312998">
                  <a:extLst>
                    <a:ext uri="{9D8B030D-6E8A-4147-A177-3AD203B41FA5}">
                      <a16:colId xmlns:a16="http://schemas.microsoft.com/office/drawing/2014/main" val="1588225596"/>
                    </a:ext>
                  </a:extLst>
                </a:gridCol>
                <a:gridCol w="1626110">
                  <a:extLst>
                    <a:ext uri="{9D8B030D-6E8A-4147-A177-3AD203B41FA5}">
                      <a16:colId xmlns:a16="http://schemas.microsoft.com/office/drawing/2014/main" val="3242195959"/>
                    </a:ext>
                  </a:extLst>
                </a:gridCol>
              </a:tblGrid>
              <a:tr h="42325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Наименование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План (тыс.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</a:rPr>
                        <a:t> рублей)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Факт (тыс. рублей)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% исполнения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Удельный вес,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</a:rPr>
                        <a:t> %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009301"/>
                  </a:ext>
                </a:extLst>
              </a:tr>
              <a:tr h="323685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/>
                        <a:t>Доходы,</a:t>
                      </a:r>
                      <a:r>
                        <a:rPr lang="ru-RU" sz="1100" b="1" baseline="0" dirty="0" smtClean="0"/>
                        <a:t> всего</a:t>
                      </a:r>
                      <a:endParaRPr lang="ru-RU" sz="1100" b="1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773 271,00</a:t>
                      </a:r>
                      <a:endParaRPr lang="ru-RU" sz="1100" b="1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468 514,90</a:t>
                      </a:r>
                      <a:endParaRPr lang="ru-RU" sz="1100" b="1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60,6</a:t>
                      </a:r>
                      <a:endParaRPr lang="ru-RU" sz="1100" b="1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х</a:t>
                      </a:r>
                      <a:endParaRPr lang="ru-RU" sz="1100" b="1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0720846"/>
                  </a:ext>
                </a:extLst>
              </a:tr>
              <a:tr h="258207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в том числе:</a:t>
                      </a:r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5940441"/>
                  </a:ext>
                </a:extLst>
              </a:tr>
              <a:tr h="269111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- налоговые доходы</a:t>
                      </a:r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198 550,20</a:t>
                      </a:r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139 536,60</a:t>
                      </a:r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70,3</a:t>
                      </a:r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25,7</a:t>
                      </a:r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54145728"/>
                  </a:ext>
                </a:extLst>
              </a:tr>
              <a:tr h="258207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- неналоговые доходы</a:t>
                      </a:r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16 989,90</a:t>
                      </a:r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13 362,80</a:t>
                      </a:r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78,7</a:t>
                      </a:r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2,2</a:t>
                      </a:r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57152048"/>
                  </a:ext>
                </a:extLst>
              </a:tr>
              <a:tr h="332441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- безвозмездные поступления</a:t>
                      </a:r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557 730,90</a:t>
                      </a:r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315 615,50</a:t>
                      </a:r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56,6</a:t>
                      </a:r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72,1</a:t>
                      </a:r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9675097"/>
                  </a:ext>
                </a:extLst>
              </a:tr>
              <a:tr h="256977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/>
                        <a:t>Расходы, всего</a:t>
                      </a:r>
                      <a:endParaRPr lang="ru-RU" sz="1100" b="1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869 </a:t>
                      </a:r>
                      <a:r>
                        <a:rPr lang="ru-RU" sz="1100" b="1" dirty="0" smtClean="0"/>
                        <a:t>188,90</a:t>
                      </a:r>
                      <a:endParaRPr lang="ru-RU" sz="1100" b="1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406 </a:t>
                      </a:r>
                      <a:r>
                        <a:rPr lang="ru-RU" sz="1100" b="1" dirty="0" smtClean="0"/>
                        <a:t>420,40</a:t>
                      </a:r>
                      <a:endParaRPr lang="ru-RU" sz="1100" b="1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46,8</a:t>
                      </a:r>
                      <a:endParaRPr lang="ru-RU" sz="1100" b="1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х</a:t>
                      </a:r>
                      <a:endParaRPr lang="ru-RU" sz="1100" b="1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7374007"/>
                  </a:ext>
                </a:extLst>
              </a:tr>
              <a:tr h="3324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в том числе:</a:t>
                      </a:r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46702814"/>
                  </a:ext>
                </a:extLst>
              </a:tr>
              <a:tr h="397798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Администрация ГО ЗАТО Свободный</a:t>
                      </a:r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852 440,50</a:t>
                      </a:r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395 443,86</a:t>
                      </a:r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46,4</a:t>
                      </a:r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98,1</a:t>
                      </a:r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49760211"/>
                  </a:ext>
                </a:extLst>
              </a:tr>
              <a:tr h="332441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Дума ГО ЗАТО Свободный</a:t>
                      </a:r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2 047,30</a:t>
                      </a:r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1 251,95</a:t>
                      </a:r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61,2</a:t>
                      </a:r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0,2</a:t>
                      </a:r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51316330"/>
                  </a:ext>
                </a:extLst>
              </a:tr>
              <a:tr h="423257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Контрольный орган ГО ЗАТО</a:t>
                      </a:r>
                      <a:r>
                        <a:rPr lang="ru-RU" sz="1100" baseline="0" dirty="0" smtClean="0"/>
                        <a:t>  Свободный</a:t>
                      </a:r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4 221,30</a:t>
                      </a:r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3 055,65</a:t>
                      </a:r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72,4</a:t>
                      </a:r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0,5</a:t>
                      </a:r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72311344"/>
                  </a:ext>
                </a:extLst>
              </a:tr>
              <a:tr h="413850">
                <a:tc>
                  <a:txBody>
                    <a:bodyPr/>
                    <a:lstStyle/>
                    <a:p>
                      <a:pPr algn="l"/>
                      <a:r>
                        <a:rPr lang="ru-RU" sz="1100" baseline="0" dirty="0" smtClean="0"/>
                        <a:t>финансовый отдел администрации ГО ЗАТО Свободный</a:t>
                      </a:r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10 479,80</a:t>
                      </a:r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 </a:t>
                      </a:r>
                      <a:r>
                        <a:rPr lang="ru-RU" sz="1100" dirty="0" smtClean="0"/>
                        <a:t>668,94</a:t>
                      </a:r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63,6</a:t>
                      </a:r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1,2</a:t>
                      </a:r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17001031"/>
                  </a:ext>
                </a:extLst>
              </a:tr>
              <a:tr h="332441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/>
                        <a:t>Дефицит (-),</a:t>
                      </a:r>
                      <a:r>
                        <a:rPr lang="ru-RU" sz="1100" b="1" baseline="0" dirty="0" smtClean="0"/>
                        <a:t> профицит (+)</a:t>
                      </a:r>
                      <a:endParaRPr lang="ru-RU" sz="1100" b="1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-95 917,9</a:t>
                      </a:r>
                      <a:endParaRPr lang="ru-RU" sz="1100" b="1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х</a:t>
                      </a:r>
                      <a:endParaRPr lang="ru-RU" sz="1100" b="1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х</a:t>
                      </a:r>
                      <a:endParaRPr lang="ru-RU" sz="1100" b="1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х</a:t>
                      </a:r>
                      <a:endParaRPr lang="ru-RU" sz="1100" b="1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52425565"/>
                  </a:ext>
                </a:extLst>
              </a:tr>
              <a:tr h="423257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/>
                        <a:t>Источники</a:t>
                      </a:r>
                      <a:r>
                        <a:rPr lang="ru-RU" sz="1100" b="1" baseline="0" dirty="0" smtClean="0"/>
                        <a:t> финансирования дефицита бюджета, всего</a:t>
                      </a:r>
                      <a:endParaRPr lang="ru-RU" sz="1100" b="1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95 917,9</a:t>
                      </a:r>
                      <a:endParaRPr lang="ru-RU" sz="1100" b="1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х</a:t>
                      </a:r>
                      <a:endParaRPr lang="ru-RU" sz="1100" b="1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х</a:t>
                      </a:r>
                      <a:endParaRPr lang="ru-RU" sz="1100" b="1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х</a:t>
                      </a:r>
                      <a:endParaRPr lang="ru-RU" sz="1100" b="1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67092637"/>
                  </a:ext>
                </a:extLst>
              </a:tr>
              <a:tr h="397798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Изменение остатков средств бюджета</a:t>
                      </a:r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95 917,9</a:t>
                      </a:r>
                      <a:endParaRPr lang="ru-RU" sz="1100" b="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х</a:t>
                      </a:r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х</a:t>
                      </a:r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х</a:t>
                      </a:r>
                      <a:endParaRPr lang="ru-RU" sz="1100" dirty="0"/>
                    </a:p>
                  </a:txBody>
                  <a:tcP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9555332"/>
                  </a:ext>
                </a:extLst>
              </a:tr>
            </a:tbl>
          </a:graphicData>
        </a:graphic>
      </p:graphicFrame>
      <p:pic>
        <p:nvPicPr>
          <p:cNvPr id="5" name="Picture 2" descr="D:\Temp\фотожаба\ФОН ПРЕЗЕНТАЙЦИЯ низ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6774"/>
            <a:ext cx="9144000" cy="30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User\AppData\Local\Microsoft\Windows\Temporary Internet Files\Content.Word\ЗАТО герб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188640"/>
            <a:ext cx="548005" cy="74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054222" cy="582594"/>
          </a:xfrm>
          <a:solidFill>
            <a:schemeClr val="accent1">
              <a:lumMod val="60000"/>
              <a:lumOff val="40000"/>
            </a:schemeClr>
          </a:solidFill>
          <a:ln/>
          <a:scene3d>
            <a:camera prst="orthographicFront"/>
            <a:lightRig rig="soft" dir="t">
              <a:rot lat="0" lon="0" rev="16800000"/>
            </a:lightRig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/>
            <a:r>
              <a:rPr lang="ru-RU" sz="2000" b="1" dirty="0" smtClean="0"/>
              <a:t>Источники финансирования дефицита бюджета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5544616" cy="100811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В  процессе принятия и исполнения бюджета городского округа большое значение приобретает сбалансированность доходов и расходов. Дефицит – это превышение расходов над доходами. Профицит – это превышение доходов над расходами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3569515"/>
              </p:ext>
            </p:extLst>
          </p:nvPr>
        </p:nvGraphicFramePr>
        <p:xfrm>
          <a:off x="251520" y="2060848"/>
          <a:ext cx="7000924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D:\Temp\фотожаба\ФОН ПРЕЗЕНТАЙЦИЯ низ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6774"/>
            <a:ext cx="9144000" cy="30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User\AppData\Local\Microsoft\Windows\Temporary Internet Files\Content.Word\ЗАТО герб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188640"/>
            <a:ext cx="548005" cy="74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AppData\Local\Microsoft\Windows\Temporary Internet Files\Content.Word\ЗАТО герб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4638"/>
            <a:ext cx="548005" cy="74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3275856" y="274638"/>
            <a:ext cx="5760640" cy="807563"/>
          </a:xfrm>
          <a:prstGeom prst="roundRect">
            <a:avLst/>
          </a:prstGeom>
          <a:gradFill>
            <a:gsLst>
              <a:gs pos="98000">
                <a:schemeClr val="tx1">
                  <a:lumMod val="95000"/>
                </a:schemeClr>
              </a:gs>
              <a:gs pos="20000">
                <a:schemeClr val="accent2">
                  <a:tint val="70000"/>
                  <a:satMod val="100000"/>
                </a:schemeClr>
              </a:gs>
            </a:gsLst>
            <a:path path="circle">
              <a:fillToRect l="-15000" t="-15000" r="115000" b="115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</p:sp>
      <p:sp>
        <p:nvSpPr>
          <p:cNvPr id="9" name="TextBox 8"/>
          <p:cNvSpPr txBox="1"/>
          <p:nvPr/>
        </p:nvSpPr>
        <p:spPr>
          <a:xfrm>
            <a:off x="3491880" y="476672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Муниципальный долг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7944" y="1340768"/>
            <a:ext cx="489654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Объём муниципального долга по состоянию:        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-</a:t>
            </a:r>
            <a:r>
              <a:rPr lang="ru-RU" sz="1600" b="1" dirty="0" smtClean="0">
                <a:solidFill>
                  <a:srgbClr val="C00000"/>
                </a:solidFill>
              </a:rPr>
              <a:t>на 01 октября 2022 года составил 0 рублей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-на 01 </a:t>
            </a:r>
            <a:r>
              <a:rPr lang="ru-RU" sz="1600" b="1" dirty="0">
                <a:solidFill>
                  <a:srgbClr val="C00000"/>
                </a:solidFill>
              </a:rPr>
              <a:t>января </a:t>
            </a:r>
            <a:r>
              <a:rPr lang="ru-RU" sz="1600" b="1" dirty="0" smtClean="0">
                <a:solidFill>
                  <a:srgbClr val="C00000"/>
                </a:solidFill>
              </a:rPr>
              <a:t>2023 </a:t>
            </a:r>
            <a:r>
              <a:rPr lang="ru-RU" sz="1600" b="1" dirty="0">
                <a:solidFill>
                  <a:srgbClr val="C00000"/>
                </a:solidFill>
              </a:rPr>
              <a:t>года </a:t>
            </a:r>
            <a:r>
              <a:rPr lang="ru-RU" sz="1600" b="1" dirty="0" smtClean="0">
                <a:solidFill>
                  <a:srgbClr val="C00000"/>
                </a:solidFill>
              </a:rPr>
              <a:t>составил 0 рублей</a:t>
            </a:r>
          </a:p>
          <a:p>
            <a:r>
              <a:rPr lang="ru-RU" sz="1600" dirty="0">
                <a:solidFill>
                  <a:srgbClr val="C00000"/>
                </a:solidFill>
              </a:rPr>
              <a:t>-</a:t>
            </a:r>
            <a:r>
              <a:rPr lang="ru-RU" sz="1600" b="1" dirty="0" smtClean="0">
                <a:solidFill>
                  <a:srgbClr val="C00000"/>
                </a:solidFill>
              </a:rPr>
              <a:t>на </a:t>
            </a:r>
            <a:r>
              <a:rPr lang="ru-RU" sz="1600" b="1" dirty="0" smtClean="0">
                <a:solidFill>
                  <a:srgbClr val="C00000"/>
                </a:solidFill>
              </a:rPr>
              <a:t>01   апреля 2023 года     составил     0 </a:t>
            </a:r>
            <a:r>
              <a:rPr lang="ru-RU" sz="1600" b="1" dirty="0" smtClean="0">
                <a:solidFill>
                  <a:srgbClr val="C00000"/>
                </a:solidFill>
              </a:rPr>
              <a:t>рублей</a:t>
            </a:r>
          </a:p>
          <a:p>
            <a:endParaRPr lang="ru-RU" sz="1600" b="1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ru-RU" sz="1600" b="1" dirty="0">
                <a:solidFill>
                  <a:srgbClr val="C00000"/>
                </a:solidFill>
              </a:rPr>
              <a:t>на 01   </a:t>
            </a:r>
            <a:r>
              <a:rPr lang="ru-RU" sz="1600" b="1" dirty="0" smtClean="0">
                <a:solidFill>
                  <a:srgbClr val="C00000"/>
                </a:solidFill>
              </a:rPr>
              <a:t> июля </a:t>
            </a:r>
            <a:r>
              <a:rPr lang="ru-RU" sz="1600" b="1" dirty="0">
                <a:solidFill>
                  <a:srgbClr val="C00000"/>
                </a:solidFill>
              </a:rPr>
              <a:t>2023 года </a:t>
            </a:r>
            <a:r>
              <a:rPr lang="ru-RU" sz="1600" b="1" dirty="0" smtClean="0">
                <a:solidFill>
                  <a:srgbClr val="C00000"/>
                </a:solidFill>
              </a:rPr>
              <a:t>составил    </a:t>
            </a:r>
            <a:r>
              <a:rPr lang="ru-RU" sz="1600" b="1" dirty="0">
                <a:solidFill>
                  <a:srgbClr val="C00000"/>
                </a:solidFill>
              </a:rPr>
              <a:t>0 </a:t>
            </a:r>
            <a:r>
              <a:rPr lang="ru-RU" sz="1600" b="1" dirty="0" smtClean="0">
                <a:solidFill>
                  <a:srgbClr val="C00000"/>
                </a:solidFill>
              </a:rPr>
              <a:t>рублей</a:t>
            </a:r>
          </a:p>
          <a:p>
            <a:pPr>
              <a:buFontTx/>
              <a:buChar char="-"/>
            </a:pPr>
            <a:endParaRPr lang="ru-RU" sz="1600" dirty="0">
              <a:solidFill>
                <a:srgbClr val="C00000"/>
              </a:solidFill>
            </a:endParaRPr>
          </a:p>
          <a:p>
            <a:r>
              <a:rPr lang="ru-RU" sz="1600" b="1" dirty="0">
                <a:solidFill>
                  <a:srgbClr val="C00000"/>
                </a:solidFill>
              </a:rPr>
              <a:t>-на 01 </a:t>
            </a:r>
            <a:r>
              <a:rPr lang="ru-RU" sz="1600" b="1" dirty="0" smtClean="0">
                <a:solidFill>
                  <a:srgbClr val="C00000"/>
                </a:solidFill>
              </a:rPr>
              <a:t>октября 2023года  </a:t>
            </a:r>
            <a:r>
              <a:rPr lang="ru-RU" sz="1600" b="1" dirty="0">
                <a:solidFill>
                  <a:srgbClr val="C00000"/>
                </a:solidFill>
              </a:rPr>
              <a:t>составил 0  рублей</a:t>
            </a:r>
          </a:p>
          <a:p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69900" y="5085184"/>
            <a:ext cx="3384376" cy="1512168"/>
          </a:xfrm>
          <a:prstGeom prst="roundRect">
            <a:avLst/>
          </a:prstGeom>
          <a:solidFill>
            <a:srgbClr val="DF8A5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Предельный объём муниципального долга городского округа по состоянию на </a:t>
            </a:r>
            <a:r>
              <a:rPr lang="ru-RU" sz="1600" dirty="0" smtClean="0">
                <a:solidFill>
                  <a:srgbClr val="002060"/>
                </a:solidFill>
              </a:rPr>
              <a:t>01.10.2023 </a:t>
            </a:r>
            <a:r>
              <a:rPr lang="ru-RU" sz="1600" dirty="0" smtClean="0">
                <a:solidFill>
                  <a:srgbClr val="002060"/>
                </a:solidFill>
              </a:rPr>
              <a:t>года утвержден в размере  39 700 тыс. рублей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62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30368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Спасибо за внимание!</a:t>
            </a:r>
            <a:endParaRPr lang="ru-R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320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9000" r="-5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1071546"/>
            <a:ext cx="2664296" cy="281250"/>
          </a:xfrm>
          <a:solidFill>
            <a:schemeClr val="accent5">
              <a:lumMod val="60000"/>
              <a:lumOff val="4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i="1" dirty="0" smtClean="0"/>
              <a:t>БЮДЖЕТ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80305083"/>
              </p:ext>
            </p:extLst>
          </p:nvPr>
        </p:nvGraphicFramePr>
        <p:xfrm>
          <a:off x="886376" y="1484784"/>
          <a:ext cx="7574056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D:\Temp\фотожаба\ФОН ПРЕЗЕНТАЙЦИЯ низ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6774"/>
            <a:ext cx="9144000" cy="30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User\AppData\Local\Microsoft\Windows\Temporary Internet Files\Content.Word\ЗАТО герб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188640"/>
            <a:ext cx="548005" cy="74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142157163"/>
              </p:ext>
            </p:extLst>
          </p:nvPr>
        </p:nvGraphicFramePr>
        <p:xfrm>
          <a:off x="467544" y="260648"/>
          <a:ext cx="8229600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41577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одержимое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97095261"/>
              </p:ext>
            </p:extLst>
          </p:nvPr>
        </p:nvGraphicFramePr>
        <p:xfrm>
          <a:off x="1619672" y="1988840"/>
          <a:ext cx="7344816" cy="3923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2" descr="D:\Temp\фотожаба\ФОН ПРЕЗЕНТАЙЦИЯ низ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6774"/>
            <a:ext cx="9144000" cy="30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User\AppData\Local\Microsoft\Windows\Temporary Internet Files\Content.Word\ЗАТО герб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188640"/>
            <a:ext cx="548005" cy="74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трелка вниз 18"/>
          <p:cNvSpPr/>
          <p:nvPr/>
        </p:nvSpPr>
        <p:spPr>
          <a:xfrm>
            <a:off x="4283968" y="1196752"/>
            <a:ext cx="645262" cy="698932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6588224" y="1196752"/>
            <a:ext cx="648072" cy="683187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175785820"/>
              </p:ext>
            </p:extLst>
          </p:nvPr>
        </p:nvGraphicFramePr>
        <p:xfrm>
          <a:off x="914400" y="332656"/>
          <a:ext cx="822960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227593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616624" cy="690892"/>
          </a:xfrm>
          <a:solidFill>
            <a:schemeClr val="accent2">
              <a:lumMod val="40000"/>
              <a:lumOff val="60000"/>
            </a:schemeClr>
          </a:solidFill>
          <a:ln/>
          <a:scene3d>
            <a:camera prst="orthographicFront"/>
            <a:lightRig rig="soft" dir="t">
              <a:rot lat="0" lon="0" rev="16800000"/>
            </a:lightRig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indent="0" algn="ctr"/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600" b="1" dirty="0" smtClean="0">
                <a:solidFill>
                  <a:schemeClr val="bg1"/>
                </a:solidFill>
                <a:effectLst/>
              </a:rPr>
              <a:t>Структура </a:t>
            </a:r>
            <a:r>
              <a:rPr lang="ru-RU" sz="1600" b="1" dirty="0">
                <a:solidFill>
                  <a:schemeClr val="bg1"/>
                </a:solidFill>
                <a:effectLst/>
              </a:rPr>
              <a:t>доходов бюджета городского округа ЗАТО Свободный</a:t>
            </a:r>
            <a:r>
              <a:rPr lang="ru-RU" sz="1600" dirty="0">
                <a:solidFill>
                  <a:schemeClr val="bg1"/>
                </a:solidFill>
                <a:effectLst/>
              </a:rPr>
              <a:t/>
            </a:r>
            <a:br>
              <a:rPr lang="ru-RU" sz="1600" dirty="0">
                <a:solidFill>
                  <a:schemeClr val="bg1"/>
                </a:solidFill>
                <a:effectLst/>
              </a:rPr>
            </a:br>
            <a:r>
              <a:rPr lang="ru-RU" sz="1600" b="1" dirty="0">
                <a:solidFill>
                  <a:schemeClr val="bg1"/>
                </a:solidFill>
                <a:effectLst/>
              </a:rPr>
              <a:t>за </a:t>
            </a:r>
            <a:r>
              <a:rPr lang="ru-RU" sz="1600" b="1" dirty="0" smtClean="0">
                <a:solidFill>
                  <a:schemeClr val="bg1"/>
                </a:solidFill>
                <a:effectLst/>
              </a:rPr>
              <a:t> 9 месяцев 2023 года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endParaRPr lang="ru-RU" sz="1400" b="1" dirty="0"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930416"/>
              </p:ext>
            </p:extLst>
          </p:nvPr>
        </p:nvGraphicFramePr>
        <p:xfrm>
          <a:off x="323528" y="764704"/>
          <a:ext cx="8072494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D:\Temp\фотожаба\ФОН ПРЕЗЕНТАЙЦИЯ низ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6774"/>
            <a:ext cx="9144000" cy="30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User\AppData\Local\Microsoft\Windows\Temporary Internet Files\Content.Word\ЗАТО герб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8640"/>
            <a:ext cx="548005" cy="74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246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982214" cy="720080"/>
          </a:xfrm>
          <a:gradFill>
            <a:gsLst>
              <a:gs pos="20000">
                <a:schemeClr val="accent3">
                  <a:lumMod val="20000"/>
                  <a:lumOff val="80000"/>
                </a:schemeClr>
              </a:gs>
              <a:gs pos="100000">
                <a:schemeClr val="dk1">
                  <a:tint val="70000"/>
                  <a:satMod val="100000"/>
                </a:schemeClr>
              </a:gs>
            </a:gsLst>
          </a:gradFill>
          <a:ln/>
          <a:scene3d>
            <a:camera prst="orthographicFront"/>
            <a:lightRig rig="soft" dir="t">
              <a:rot lat="0" lon="0" rev="16800000"/>
            </a:lightRig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indent="0" algn="ctr"/>
            <a:r>
              <a:rPr lang="ru-RU" sz="1600" b="1" dirty="0" smtClean="0">
                <a:effectLst/>
              </a:rPr>
              <a:t/>
            </a:r>
            <a:br>
              <a:rPr lang="ru-RU" sz="1600" b="1" dirty="0" smtClean="0">
                <a:effectLst/>
              </a:rPr>
            </a:br>
            <a:r>
              <a:rPr lang="ru-RU" sz="1600" b="1" dirty="0" smtClean="0">
                <a:effectLst/>
              </a:rPr>
              <a:t>Структура налоговых доходов </a:t>
            </a:r>
            <a:r>
              <a:rPr lang="ru-RU" sz="1600" b="1" dirty="0">
                <a:effectLst/>
              </a:rPr>
              <a:t>бюджета городского округа ЗАТО Свободный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b="1" dirty="0">
                <a:effectLst/>
              </a:rPr>
              <a:t>за </a:t>
            </a:r>
            <a:r>
              <a:rPr lang="ru-RU" sz="1600" b="1" dirty="0" smtClean="0">
                <a:effectLst/>
              </a:rPr>
              <a:t>9 месяцев 2023 года </a:t>
            </a:r>
            <a:r>
              <a:rPr lang="ru-RU" sz="1600" dirty="0" smtClean="0">
                <a:effectLst/>
              </a:rPr>
              <a:t>139 536,50 </a:t>
            </a:r>
            <a:r>
              <a:rPr lang="ru-RU" sz="1600" b="1" dirty="0" smtClean="0">
                <a:effectLst/>
              </a:rPr>
              <a:t>тыс</a:t>
            </a:r>
            <a:r>
              <a:rPr lang="ru-RU" sz="1600" b="1" dirty="0">
                <a:effectLst/>
              </a:rPr>
              <a:t>. руб</a:t>
            </a:r>
            <a:r>
              <a:rPr lang="ru-RU" sz="1600" b="1" dirty="0" smtClean="0">
                <a:effectLst/>
              </a:rPr>
              <a:t>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113322"/>
              </p:ext>
            </p:extLst>
          </p:nvPr>
        </p:nvGraphicFramePr>
        <p:xfrm>
          <a:off x="475708" y="1124744"/>
          <a:ext cx="8128739" cy="5442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D:\Temp\фотожаба\ФОН ПРЕЗЕНТАЙЦИЯ низ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6774"/>
            <a:ext cx="9144000" cy="30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User\AppData\Local\Microsoft\Windows\Temporary Internet Files\Content.Word\ЗАТО герб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8640"/>
            <a:ext cx="548005" cy="74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125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889" y="303902"/>
            <a:ext cx="7054222" cy="604818"/>
          </a:xfrm>
          <a:gradFill>
            <a:gsLst>
              <a:gs pos="20000">
                <a:srgbClr val="0070C0"/>
              </a:gs>
              <a:gs pos="100000">
                <a:schemeClr val="accent1">
                  <a:tint val="70000"/>
                  <a:satMod val="100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indent="0" algn="ctr"/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600" b="1" dirty="0" smtClean="0">
                <a:effectLst/>
              </a:rPr>
              <a:t>Структура неналоговых доходов </a:t>
            </a:r>
            <a:r>
              <a:rPr lang="ru-RU" sz="1600" b="1" dirty="0">
                <a:effectLst/>
              </a:rPr>
              <a:t>бюджета городского округа ЗАТО Свободный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b="1" dirty="0" smtClean="0">
                <a:effectLst/>
              </a:rPr>
              <a:t>за 9 месяцев 2023 года</a:t>
            </a: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endParaRPr lang="ru-RU" sz="1400" b="1" dirty="0"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351109"/>
              </p:ext>
            </p:extLst>
          </p:nvPr>
        </p:nvGraphicFramePr>
        <p:xfrm>
          <a:off x="403701" y="1200103"/>
          <a:ext cx="8128739" cy="5154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D:\Temp\фотожаба\ФОН ПРЕЗЕНТАЙЦИЯ низ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6774"/>
            <a:ext cx="9144000" cy="30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User\AppData\Local\Microsoft\Windows\Temporary Internet Files\Content.Word\ЗАТО герб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548005" cy="74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37026" y="5930443"/>
            <a:ext cx="8183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Поступило неналоговых доходов  за 9 месяцев 2023 года 13 362,80 тысяч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42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889" y="303902"/>
            <a:ext cx="7054222" cy="676826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indent="0" algn="ctr"/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800" b="1" dirty="0" smtClean="0">
                <a:effectLst/>
              </a:rPr>
              <a:t>Структура безвозмездных поступлений за 9 месяцев 2023 года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434250"/>
              </p:ext>
            </p:extLst>
          </p:nvPr>
        </p:nvGraphicFramePr>
        <p:xfrm>
          <a:off x="617416" y="1422040"/>
          <a:ext cx="8128739" cy="5154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D:\Temp\фотожаба\ФОН ПРЕЗЕНТАЙЦИЯ низ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6774"/>
            <a:ext cx="9144000" cy="30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User\AppData\Local\Microsoft\Windows\Temporary Internet Files\Content.Word\ЗАТО герб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548005" cy="74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067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364161266"/>
              </p:ext>
            </p:extLst>
          </p:nvPr>
        </p:nvGraphicFramePr>
        <p:xfrm>
          <a:off x="1428728" y="116632"/>
          <a:ext cx="6572296" cy="1777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Содержимое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22112517"/>
              </p:ext>
            </p:extLst>
          </p:nvPr>
        </p:nvGraphicFramePr>
        <p:xfrm>
          <a:off x="611560" y="2636911"/>
          <a:ext cx="7920880" cy="373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4" name="Picture 2" descr="D:\Temp\фотожаба\ФОН ПРЕЗЕНТАЙЦИЯ низ.g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6774"/>
            <a:ext cx="9144000" cy="30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User\AppData\Local\Microsoft\Windows\Temporary Internet Files\Content.Word\ЗАТО герб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3528" y="188640"/>
            <a:ext cx="548005" cy="74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трелка вниз 17"/>
          <p:cNvSpPr/>
          <p:nvPr/>
        </p:nvSpPr>
        <p:spPr>
          <a:xfrm>
            <a:off x="1687207" y="2094775"/>
            <a:ext cx="685890" cy="681738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249369" y="2094775"/>
            <a:ext cx="645262" cy="698932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6732240" y="2094775"/>
            <a:ext cx="648072" cy="683187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73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12477</TotalTime>
  <Words>1358</Words>
  <Application>Microsoft Office PowerPoint</Application>
  <PresentationFormat>Экран (4:3)</PresentationFormat>
  <Paragraphs>285</Paragraphs>
  <Slides>22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Book Antiqua</vt:lpstr>
      <vt:lpstr>Calibri</vt:lpstr>
      <vt:lpstr>Lucida Sans</vt:lpstr>
      <vt:lpstr>Lucida Sans Unicode</vt:lpstr>
      <vt:lpstr>Times New Roman</vt:lpstr>
      <vt:lpstr>Wingdings</vt:lpstr>
      <vt:lpstr>Wingdings 2</vt:lpstr>
      <vt:lpstr>Wingdings 3</vt:lpstr>
      <vt:lpstr>Апекс</vt:lpstr>
      <vt:lpstr>Финансовый отдел администрации городского округа ЗАТО Свободный                                                                                                                                                                                                                    Svobodfin.vs@gmail.com</vt:lpstr>
      <vt:lpstr>Презентация PowerPoint</vt:lpstr>
      <vt:lpstr> </vt:lpstr>
      <vt:lpstr>Презентация PowerPoint</vt:lpstr>
      <vt:lpstr>  Структура доходов бюджета городского округа ЗАТО Свободный за  9 месяцев 2023 года  </vt:lpstr>
      <vt:lpstr> Структура налоговых доходов бюджета городского округа ЗАТО Свободный за 9 месяцев 2023 года 139 536,50 тыс. руб. </vt:lpstr>
      <vt:lpstr> Структура неналоговых доходов бюджета городского округа ЗАТО Свободный за 9 месяцев 2023 года  </vt:lpstr>
      <vt:lpstr> Структура безвозмездных поступлений за 9 месяцев 2023 года  </vt:lpstr>
      <vt:lpstr>Презентация PowerPoint</vt:lpstr>
      <vt:lpstr>Исполнение бюджета городского округа  ЗАТО Свободный  за 9 месяцев 2023 года</vt:lpstr>
      <vt:lpstr>Расходы бюджета городского округа ЗАТО Свободный за   9 месяцев 2023 года на жилищно-коммунальное хозяйство</vt:lpstr>
      <vt:lpstr>Презентация PowerPoint</vt:lpstr>
      <vt:lpstr>Расходы бюджета городского округа ЗАТО Свободный  за 9 месяцев 2023 года на образование</vt:lpstr>
      <vt:lpstr>Презентация PowerPoint</vt:lpstr>
      <vt:lpstr>Презентация PowerPoint</vt:lpstr>
      <vt:lpstr>Презентация PowerPoint</vt:lpstr>
      <vt:lpstr>Меры социальной поддержки, предоставляемые из бюджета за 9 месяцев 2023 года</vt:lpstr>
      <vt:lpstr>Презентация PowerPoint</vt:lpstr>
      <vt:lpstr>Источники финансирования дефицита бюджета</vt:lpstr>
      <vt:lpstr>Источники финансирования дефицита бюджета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городского округа ЗАТО Свободный                                                                                                                                                                                                                    Svobodfin.vs@gmail.com</dc:title>
  <dc:creator>Petrova</dc:creator>
  <cp:lastModifiedBy>Petrova</cp:lastModifiedBy>
  <cp:revision>1232</cp:revision>
  <cp:lastPrinted>2023-10-18T08:34:29Z</cp:lastPrinted>
  <dcterms:modified xsi:type="dcterms:W3CDTF">2023-10-18T08:46:15Z</dcterms:modified>
</cp:coreProperties>
</file>